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3.xml" ContentType="application/vnd.openxmlformats-officedocument.drawingml.char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9"/>
  </p:notesMasterIdLst>
  <p:sldIdLst>
    <p:sldId id="256" r:id="rId5"/>
    <p:sldId id="257" r:id="rId6"/>
    <p:sldId id="258" r:id="rId7"/>
    <p:sldId id="259" r:id="rId8"/>
    <p:sldId id="271" r:id="rId9"/>
    <p:sldId id="273" r:id="rId10"/>
    <p:sldId id="284" r:id="rId11"/>
    <p:sldId id="269" r:id="rId12"/>
    <p:sldId id="274" r:id="rId13"/>
    <p:sldId id="276" r:id="rId14"/>
    <p:sldId id="265" r:id="rId15"/>
    <p:sldId id="266" r:id="rId16"/>
    <p:sldId id="267" r:id="rId17"/>
    <p:sldId id="268" r:id="rId18"/>
    <p:sldId id="261" r:id="rId19"/>
    <p:sldId id="272" r:id="rId20"/>
    <p:sldId id="281" r:id="rId21"/>
    <p:sldId id="282" r:id="rId22"/>
    <p:sldId id="283" r:id="rId23"/>
    <p:sldId id="262" r:id="rId24"/>
    <p:sldId id="280" r:id="rId25"/>
    <p:sldId id="285" r:id="rId26"/>
    <p:sldId id="279" r:id="rId27"/>
    <p:sldId id="278" r:id="rId2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hom" initials="" lastIdx="0" clrIdx="0"/>
  <p:cmAuthor id="1" name="Horace Greene" initials="HG" lastIdx="1" clrIdx="1">
    <p:extLst>
      <p:ext uri="{19B8F6BF-5375-455C-9EA6-DF929625EA0E}">
        <p15:presenceInfo xmlns:p15="http://schemas.microsoft.com/office/powerpoint/2012/main" userId="S-1-5-21-1726751793-382348142-1862565094-1487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90F6A9-7196-4C05-919A-B5DD668388CA}" v="126" dt="2020-09-01T21:55:02.4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28" autoAdjust="0"/>
  </p:normalViewPr>
  <p:slideViewPr>
    <p:cSldViewPr>
      <p:cViewPr varScale="1">
        <p:scale>
          <a:sx n="62" d="100"/>
          <a:sy n="62" d="100"/>
        </p:scale>
        <p:origin x="1400"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35" Type="http://schemas.microsoft.com/office/2015/10/relationships/revisionInfo" Target="revisionInfo.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65"/>
      <c:rotY val="20"/>
      <c:depthPercent val="100"/>
      <c:rAngAx val="1"/>
    </c:view3D>
    <c:floor>
      <c:thickness val="0"/>
      <c:spPr>
        <a:solidFill>
          <a:srgbClr val="C0C0C0"/>
        </a:solidFill>
        <a:ln w="3175">
          <a:solidFill>
            <a:schemeClr val="tx1"/>
          </a:solidFill>
          <a:prstDash val="solid"/>
        </a:ln>
      </c:spPr>
    </c:floor>
    <c:sideWall>
      <c:thickness val="0"/>
      <c:spPr>
        <a:noFill/>
        <a:ln w="12700">
          <a:solidFill>
            <a:schemeClr val="tx1"/>
          </a:solidFill>
          <a:prstDash val="solid"/>
        </a:ln>
      </c:spPr>
    </c:sideWall>
    <c:backWall>
      <c:thickness val="0"/>
      <c:spPr>
        <a:noFill/>
        <a:ln w="12700">
          <a:solidFill>
            <a:schemeClr val="tx1"/>
          </a:solidFill>
          <a:prstDash val="solid"/>
        </a:ln>
      </c:spPr>
    </c:backWall>
    <c:plotArea>
      <c:layout>
        <c:manualLayout>
          <c:layoutTarget val="inner"/>
          <c:xMode val="edge"/>
          <c:yMode val="edge"/>
          <c:x val="0.16825396825396827"/>
          <c:y val="5.5155875299760189E-2"/>
          <c:w val="0.81587301587301586"/>
          <c:h val="0.80575539568345322"/>
        </c:manualLayout>
      </c:layout>
      <c:bar3DChart>
        <c:barDir val="col"/>
        <c:grouping val="clustered"/>
        <c:varyColors val="0"/>
        <c:ser>
          <c:idx val="2"/>
          <c:order val="0"/>
          <c:spPr>
            <a:solidFill>
              <a:schemeClr val="hlink"/>
            </a:solidFill>
            <a:ln w="12690">
              <a:solidFill>
                <a:schemeClr val="tx1"/>
              </a:solidFill>
              <a:prstDash val="solid"/>
            </a:ln>
          </c:spPr>
          <c:invertIfNegative val="0"/>
          <c:cat>
            <c:numRef>
              <c:f>Sheet1!$B$1:$U$1</c:f>
              <c:numCache>
                <c:formatCode>General</c:formatCode>
                <c:ptCount val="20"/>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numCache>
            </c:numRef>
          </c:cat>
          <c:val>
            <c:numRef>
              <c:f>Sheet1!$B$4:$U$4</c:f>
              <c:numCache>
                <c:formatCode>General</c:formatCode>
                <c:ptCount val="20"/>
                <c:pt idx="0">
                  <c:v>47.070999999999998</c:v>
                </c:pt>
                <c:pt idx="1">
                  <c:v>62.506</c:v>
                </c:pt>
                <c:pt idx="2">
                  <c:v>73.021000000000001</c:v>
                </c:pt>
                <c:pt idx="3">
                  <c:v>75.471000000000004</c:v>
                </c:pt>
                <c:pt idx="4">
                  <c:v>75.53</c:v>
                </c:pt>
                <c:pt idx="5">
                  <c:v>83.201999999999998</c:v>
                </c:pt>
                <c:pt idx="6">
                  <c:v>107.23099999999999</c:v>
                </c:pt>
                <c:pt idx="7">
                  <c:v>122</c:v>
                </c:pt>
                <c:pt idx="8">
                  <c:v>129.5</c:v>
                </c:pt>
                <c:pt idx="9">
                  <c:v>130.5</c:v>
                </c:pt>
                <c:pt idx="10">
                  <c:v>124.8</c:v>
                </c:pt>
                <c:pt idx="11">
                  <c:v>129</c:v>
                </c:pt>
                <c:pt idx="12">
                  <c:v>142.69999999999999</c:v>
                </c:pt>
                <c:pt idx="13">
                  <c:v>177.7</c:v>
                </c:pt>
                <c:pt idx="14">
                  <c:v>196.54321200000001</c:v>
                </c:pt>
                <c:pt idx="15">
                  <c:v>223.238091</c:v>
                </c:pt>
                <c:pt idx="16">
                  <c:v>228.1</c:v>
                </c:pt>
                <c:pt idx="17">
                  <c:v>262.8</c:v>
                </c:pt>
                <c:pt idx="18">
                  <c:v>260.3</c:v>
                </c:pt>
                <c:pt idx="19">
                  <c:v>287.2</c:v>
                </c:pt>
              </c:numCache>
            </c:numRef>
          </c:val>
          <c:extLst>
            <c:ext xmlns:c16="http://schemas.microsoft.com/office/drawing/2014/chart" uri="{C3380CC4-5D6E-409C-BE32-E72D297353CC}">
              <c16:uniqueId val="{00000000-F2B9-4886-ACCD-EA2098F7C29C}"/>
            </c:ext>
          </c:extLst>
        </c:ser>
        <c:dLbls>
          <c:showLegendKey val="0"/>
          <c:showVal val="0"/>
          <c:showCatName val="0"/>
          <c:showSerName val="0"/>
          <c:showPercent val="0"/>
          <c:showBubbleSize val="0"/>
        </c:dLbls>
        <c:gapWidth val="150"/>
        <c:gapDepth val="0"/>
        <c:shape val="box"/>
        <c:axId val="101647104"/>
        <c:axId val="101648640"/>
        <c:axId val="0"/>
      </c:bar3DChart>
      <c:catAx>
        <c:axId val="101647104"/>
        <c:scaling>
          <c:orientation val="minMax"/>
        </c:scaling>
        <c:delete val="0"/>
        <c:axPos val="b"/>
        <c:numFmt formatCode="General" sourceLinked="1"/>
        <c:majorTickMark val="out"/>
        <c:minorTickMark val="none"/>
        <c:tickLblPos val="low"/>
        <c:spPr>
          <a:ln w="3172">
            <a:solidFill>
              <a:schemeClr val="tx1"/>
            </a:solidFill>
            <a:prstDash val="solid"/>
          </a:ln>
        </c:spPr>
        <c:txPr>
          <a:bodyPr rot="0" vert="horz"/>
          <a:lstStyle/>
          <a:p>
            <a:pPr>
              <a:defRPr sz="1000" b="1" i="1" u="none" strike="noStrike" baseline="0">
                <a:solidFill>
                  <a:schemeClr val="tx1"/>
                </a:solidFill>
                <a:latin typeface="Times New Roman"/>
                <a:ea typeface="Times New Roman"/>
                <a:cs typeface="Times New Roman"/>
              </a:defRPr>
            </a:pPr>
            <a:endParaRPr lang="en-US"/>
          </a:p>
        </c:txPr>
        <c:crossAx val="101648640"/>
        <c:crosses val="autoZero"/>
        <c:auto val="1"/>
        <c:lblAlgn val="ctr"/>
        <c:lblOffset val="100"/>
        <c:tickLblSkip val="1"/>
        <c:tickMarkSkip val="1"/>
        <c:noMultiLvlLbl val="0"/>
      </c:catAx>
      <c:valAx>
        <c:axId val="101648640"/>
        <c:scaling>
          <c:orientation val="minMax"/>
        </c:scaling>
        <c:delete val="0"/>
        <c:axPos val="l"/>
        <c:majorGridlines>
          <c:spPr>
            <a:ln w="3172">
              <a:solidFill>
                <a:schemeClr val="tx1"/>
              </a:solidFill>
              <a:prstDash val="solid"/>
            </a:ln>
          </c:spPr>
        </c:majorGridlines>
        <c:title>
          <c:tx>
            <c:rich>
              <a:bodyPr/>
              <a:lstStyle/>
              <a:p>
                <a:pPr>
                  <a:defRPr sz="1200" b="1" i="1" u="none" strike="noStrike" baseline="0">
                    <a:solidFill>
                      <a:schemeClr val="tx1"/>
                    </a:solidFill>
                    <a:latin typeface="Times New Roman"/>
                    <a:ea typeface="Times New Roman"/>
                    <a:cs typeface="Times New Roman"/>
                  </a:defRPr>
                </a:pPr>
                <a:r>
                  <a:rPr lang="en-US" sz="1200"/>
                  <a:t>$ Millions</a:t>
                </a:r>
              </a:p>
            </c:rich>
          </c:tx>
          <c:layout>
            <c:manualLayout>
              <c:xMode val="edge"/>
              <c:yMode val="edge"/>
              <c:x val="2.0634920634920634E-2"/>
              <c:y val="0.33333333333333331"/>
            </c:manualLayout>
          </c:layout>
          <c:overlay val="0"/>
          <c:spPr>
            <a:noFill/>
            <a:ln w="25380">
              <a:noFill/>
            </a:ln>
          </c:spPr>
        </c:title>
        <c:numFmt formatCode="General" sourceLinked="1"/>
        <c:majorTickMark val="out"/>
        <c:minorTickMark val="none"/>
        <c:tickLblPos val="nextTo"/>
        <c:spPr>
          <a:ln w="3172">
            <a:solidFill>
              <a:schemeClr val="tx1"/>
            </a:solidFill>
            <a:prstDash val="solid"/>
          </a:ln>
        </c:spPr>
        <c:txPr>
          <a:bodyPr rot="0" vert="horz"/>
          <a:lstStyle/>
          <a:p>
            <a:pPr>
              <a:defRPr sz="1000" b="1" i="1" u="none" strike="noStrike" baseline="0">
                <a:solidFill>
                  <a:schemeClr val="tx1"/>
                </a:solidFill>
                <a:latin typeface="Times New Roman"/>
                <a:ea typeface="Times New Roman"/>
                <a:cs typeface="Times New Roman"/>
              </a:defRPr>
            </a:pPr>
            <a:endParaRPr lang="en-US"/>
          </a:p>
        </c:txPr>
        <c:crossAx val="101647104"/>
        <c:crosses val="autoZero"/>
        <c:crossBetween val="between"/>
      </c:valAx>
      <c:spPr>
        <a:noFill/>
        <a:ln w="25380">
          <a:noFill/>
        </a:ln>
      </c:spPr>
    </c:plotArea>
    <c:plotVisOnly val="1"/>
    <c:dispBlanksAs val="gap"/>
    <c:showDLblsOverMax val="0"/>
  </c:chart>
  <c:spPr>
    <a:noFill/>
    <a:ln>
      <a:noFill/>
    </a:ln>
  </c:spPr>
  <c:txPr>
    <a:bodyPr/>
    <a:lstStyle/>
    <a:p>
      <a:pPr>
        <a:defRPr sz="1799" b="1" i="1"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90"/>
      <c:rotY val="20"/>
      <c:depthPercent val="100"/>
      <c:rAngAx val="1"/>
    </c:view3D>
    <c:floor>
      <c:thickness val="0"/>
      <c:spPr>
        <a:solidFill>
          <a:srgbClr val="C0C0C0"/>
        </a:solidFill>
        <a:ln w="3175">
          <a:solidFill>
            <a:schemeClr val="tx1"/>
          </a:solidFill>
          <a:prstDash val="solid"/>
        </a:ln>
      </c:spPr>
    </c:floor>
    <c:sideWall>
      <c:thickness val="0"/>
      <c:spPr>
        <a:noFill/>
        <a:ln w="12700">
          <a:solidFill>
            <a:schemeClr val="tx1"/>
          </a:solidFill>
          <a:prstDash val="solid"/>
        </a:ln>
      </c:spPr>
    </c:sideWall>
    <c:backWall>
      <c:thickness val="0"/>
      <c:spPr>
        <a:noFill/>
        <a:ln w="12700">
          <a:solidFill>
            <a:schemeClr val="tx1"/>
          </a:solidFill>
          <a:prstDash val="solid"/>
        </a:ln>
      </c:spPr>
    </c:backWall>
    <c:plotArea>
      <c:layout>
        <c:manualLayout>
          <c:layoutTarget val="inner"/>
          <c:xMode val="edge"/>
          <c:yMode val="edge"/>
          <c:x val="0.1492063492063492"/>
          <c:y val="5.5155875299760189E-2"/>
          <c:w val="0.56825396825396823"/>
          <c:h val="0.80575539568345322"/>
        </c:manualLayout>
      </c:layout>
      <c:bar3DChart>
        <c:barDir val="col"/>
        <c:grouping val="clustered"/>
        <c:varyColors val="0"/>
        <c:ser>
          <c:idx val="0"/>
          <c:order val="0"/>
          <c:tx>
            <c:strRef>
              <c:f>Sheet1!$A$2</c:f>
              <c:strCache>
                <c:ptCount val="1"/>
                <c:pt idx="0">
                  <c:v>Restricted</c:v>
                </c:pt>
              </c:strCache>
            </c:strRef>
          </c:tx>
          <c:spPr>
            <a:solidFill>
              <a:schemeClr val="accent1"/>
            </a:solidFill>
            <a:ln w="12690">
              <a:solidFill>
                <a:schemeClr val="tx1"/>
              </a:solidFill>
              <a:prstDash val="solid"/>
            </a:ln>
          </c:spPr>
          <c:invertIfNegative val="0"/>
          <c:cat>
            <c:numRef>
              <c:f>Sheet1!$B$1:$Q$1</c:f>
              <c:numCache>
                <c:formatCode>General</c:formatCode>
                <c:ptCount val="16"/>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numCache>
            </c:numRef>
          </c:cat>
          <c:val>
            <c:numRef>
              <c:f>Sheet1!$B$2:$Q$2</c:f>
              <c:numCache>
                <c:formatCode>General</c:formatCode>
                <c:ptCount val="16"/>
                <c:pt idx="0">
                  <c:v>30.265294000000001</c:v>
                </c:pt>
                <c:pt idx="1">
                  <c:v>30.678345</c:v>
                </c:pt>
                <c:pt idx="2">
                  <c:v>30.722655</c:v>
                </c:pt>
                <c:pt idx="3">
                  <c:v>30.8</c:v>
                </c:pt>
                <c:pt idx="4">
                  <c:v>35.1</c:v>
                </c:pt>
                <c:pt idx="5">
                  <c:v>40.9</c:v>
                </c:pt>
                <c:pt idx="6">
                  <c:v>43.7</c:v>
                </c:pt>
                <c:pt idx="7">
                  <c:v>48.4</c:v>
                </c:pt>
                <c:pt idx="8">
                  <c:v>49</c:v>
                </c:pt>
                <c:pt idx="9">
                  <c:v>49.6</c:v>
                </c:pt>
                <c:pt idx="10">
                  <c:v>52.921717000000001</c:v>
                </c:pt>
                <c:pt idx="11">
                  <c:v>64.273979999999995</c:v>
                </c:pt>
                <c:pt idx="12">
                  <c:v>68.3</c:v>
                </c:pt>
                <c:pt idx="13">
                  <c:v>71.2</c:v>
                </c:pt>
                <c:pt idx="14">
                  <c:v>79.3</c:v>
                </c:pt>
                <c:pt idx="15">
                  <c:v>85.9</c:v>
                </c:pt>
              </c:numCache>
            </c:numRef>
          </c:val>
          <c:extLst>
            <c:ext xmlns:c16="http://schemas.microsoft.com/office/drawing/2014/chart" uri="{C3380CC4-5D6E-409C-BE32-E72D297353CC}">
              <c16:uniqueId val="{00000000-2041-4030-AC1D-FF9DF1CAF058}"/>
            </c:ext>
          </c:extLst>
        </c:ser>
        <c:ser>
          <c:idx val="1"/>
          <c:order val="1"/>
          <c:tx>
            <c:strRef>
              <c:f>Sheet1!$A$3</c:f>
              <c:strCache>
                <c:ptCount val="1"/>
                <c:pt idx="0">
                  <c:v>Unrestricted</c:v>
                </c:pt>
              </c:strCache>
            </c:strRef>
          </c:tx>
          <c:spPr>
            <a:solidFill>
              <a:schemeClr val="accent2"/>
            </a:solidFill>
            <a:ln w="12690">
              <a:solidFill>
                <a:schemeClr val="tx1"/>
              </a:solidFill>
              <a:prstDash val="solid"/>
            </a:ln>
          </c:spPr>
          <c:invertIfNegative val="0"/>
          <c:cat>
            <c:numRef>
              <c:f>Sheet1!$B$1:$Q$1</c:f>
              <c:numCache>
                <c:formatCode>General</c:formatCode>
                <c:ptCount val="16"/>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numCache>
            </c:numRef>
          </c:cat>
          <c:val>
            <c:numRef>
              <c:f>Sheet1!$B$3:$Q$3</c:f>
              <c:numCache>
                <c:formatCode>General</c:formatCode>
                <c:ptCount val="16"/>
                <c:pt idx="0">
                  <c:v>14.046549000000001</c:v>
                </c:pt>
                <c:pt idx="1">
                  <c:v>16.305387</c:v>
                </c:pt>
                <c:pt idx="2">
                  <c:v>18.600960000000001</c:v>
                </c:pt>
                <c:pt idx="3">
                  <c:v>22.3</c:v>
                </c:pt>
                <c:pt idx="4">
                  <c:v>20.100000000000001</c:v>
                </c:pt>
                <c:pt idx="5">
                  <c:v>19.2</c:v>
                </c:pt>
                <c:pt idx="6">
                  <c:v>22.2</c:v>
                </c:pt>
                <c:pt idx="7">
                  <c:v>28.7</c:v>
                </c:pt>
                <c:pt idx="8">
                  <c:v>32.6</c:v>
                </c:pt>
                <c:pt idx="9">
                  <c:v>38.700000000000003</c:v>
                </c:pt>
                <c:pt idx="10">
                  <c:v>46.002586999999998</c:v>
                </c:pt>
                <c:pt idx="11">
                  <c:v>48.274901</c:v>
                </c:pt>
                <c:pt idx="12">
                  <c:v>49.3</c:v>
                </c:pt>
                <c:pt idx="13">
                  <c:v>51.1</c:v>
                </c:pt>
                <c:pt idx="14">
                  <c:v>48.3</c:v>
                </c:pt>
                <c:pt idx="15">
                  <c:v>58.5</c:v>
                </c:pt>
              </c:numCache>
            </c:numRef>
          </c:val>
          <c:extLst>
            <c:ext xmlns:c16="http://schemas.microsoft.com/office/drawing/2014/chart" uri="{C3380CC4-5D6E-409C-BE32-E72D297353CC}">
              <c16:uniqueId val="{00000001-2041-4030-AC1D-FF9DF1CAF058}"/>
            </c:ext>
          </c:extLst>
        </c:ser>
        <c:ser>
          <c:idx val="2"/>
          <c:order val="2"/>
          <c:tx>
            <c:strRef>
              <c:f>Sheet1!$A$4</c:f>
              <c:strCache>
                <c:ptCount val="1"/>
                <c:pt idx="0">
                  <c:v>Total</c:v>
                </c:pt>
              </c:strCache>
            </c:strRef>
          </c:tx>
          <c:spPr>
            <a:solidFill>
              <a:schemeClr val="hlink"/>
            </a:solidFill>
            <a:ln w="12690">
              <a:solidFill>
                <a:schemeClr val="tx1"/>
              </a:solidFill>
              <a:prstDash val="solid"/>
            </a:ln>
          </c:spPr>
          <c:invertIfNegative val="0"/>
          <c:cat>
            <c:numRef>
              <c:f>Sheet1!$B$1:$Q$1</c:f>
              <c:numCache>
                <c:formatCode>General</c:formatCode>
                <c:ptCount val="16"/>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numCache>
            </c:numRef>
          </c:cat>
          <c:val>
            <c:numRef>
              <c:f>Sheet1!$B$4:$Q$4</c:f>
              <c:numCache>
                <c:formatCode>General</c:formatCode>
                <c:ptCount val="16"/>
                <c:pt idx="0">
                  <c:v>44.311844000000001</c:v>
                </c:pt>
                <c:pt idx="1">
                  <c:v>46.983732000000003</c:v>
                </c:pt>
                <c:pt idx="2">
                  <c:v>49.323614999999997</c:v>
                </c:pt>
                <c:pt idx="3">
                  <c:v>53.1</c:v>
                </c:pt>
                <c:pt idx="4">
                  <c:v>55.2</c:v>
                </c:pt>
                <c:pt idx="5">
                  <c:v>60.1</c:v>
                </c:pt>
                <c:pt idx="6">
                  <c:v>65.900000000000006</c:v>
                </c:pt>
                <c:pt idx="7">
                  <c:v>77.099999999999994</c:v>
                </c:pt>
                <c:pt idx="8">
                  <c:v>81.599999999999994</c:v>
                </c:pt>
                <c:pt idx="9">
                  <c:v>88.3</c:v>
                </c:pt>
                <c:pt idx="10">
                  <c:v>98.924304000000006</c:v>
                </c:pt>
                <c:pt idx="11">
                  <c:v>112.54888099999999</c:v>
                </c:pt>
                <c:pt idx="12">
                  <c:v>117.6</c:v>
                </c:pt>
                <c:pt idx="13">
                  <c:v>122.30000000000001</c:v>
                </c:pt>
                <c:pt idx="14">
                  <c:v>127.7</c:v>
                </c:pt>
                <c:pt idx="15">
                  <c:v>144.4</c:v>
                </c:pt>
              </c:numCache>
            </c:numRef>
          </c:val>
          <c:extLst>
            <c:ext xmlns:c16="http://schemas.microsoft.com/office/drawing/2014/chart" uri="{C3380CC4-5D6E-409C-BE32-E72D297353CC}">
              <c16:uniqueId val="{00000002-2041-4030-AC1D-FF9DF1CAF058}"/>
            </c:ext>
          </c:extLst>
        </c:ser>
        <c:dLbls>
          <c:showLegendKey val="0"/>
          <c:showVal val="0"/>
          <c:showCatName val="0"/>
          <c:showSerName val="0"/>
          <c:showPercent val="0"/>
          <c:showBubbleSize val="0"/>
        </c:dLbls>
        <c:gapWidth val="150"/>
        <c:gapDepth val="0"/>
        <c:shape val="box"/>
        <c:axId val="101382016"/>
        <c:axId val="101383552"/>
        <c:axId val="0"/>
      </c:bar3DChart>
      <c:catAx>
        <c:axId val="101382016"/>
        <c:scaling>
          <c:orientation val="minMax"/>
        </c:scaling>
        <c:delete val="0"/>
        <c:axPos val="b"/>
        <c:numFmt formatCode="General" sourceLinked="1"/>
        <c:majorTickMark val="out"/>
        <c:minorTickMark val="none"/>
        <c:tickLblPos val="low"/>
        <c:spPr>
          <a:ln w="3172">
            <a:solidFill>
              <a:schemeClr val="tx1"/>
            </a:solidFill>
            <a:prstDash val="solid"/>
          </a:ln>
        </c:spPr>
        <c:txPr>
          <a:bodyPr rot="0" vert="horz"/>
          <a:lstStyle/>
          <a:p>
            <a:pPr>
              <a:defRPr sz="900" b="1" i="1" u="none" strike="noStrike" baseline="0">
                <a:solidFill>
                  <a:schemeClr val="tx1"/>
                </a:solidFill>
                <a:latin typeface="Times New Roman"/>
                <a:ea typeface="Times New Roman"/>
                <a:cs typeface="Times New Roman"/>
              </a:defRPr>
            </a:pPr>
            <a:endParaRPr lang="en-US"/>
          </a:p>
        </c:txPr>
        <c:crossAx val="101383552"/>
        <c:crosses val="autoZero"/>
        <c:auto val="1"/>
        <c:lblAlgn val="ctr"/>
        <c:lblOffset val="100"/>
        <c:tickLblSkip val="1"/>
        <c:tickMarkSkip val="1"/>
        <c:noMultiLvlLbl val="0"/>
      </c:catAx>
      <c:valAx>
        <c:axId val="101383552"/>
        <c:scaling>
          <c:orientation val="minMax"/>
        </c:scaling>
        <c:delete val="0"/>
        <c:axPos val="l"/>
        <c:majorGridlines>
          <c:spPr>
            <a:ln w="3172">
              <a:solidFill>
                <a:schemeClr val="tx1"/>
              </a:solidFill>
              <a:prstDash val="solid"/>
            </a:ln>
          </c:spPr>
        </c:majorGridlines>
        <c:title>
          <c:tx>
            <c:rich>
              <a:bodyPr/>
              <a:lstStyle/>
              <a:p>
                <a:pPr>
                  <a:defRPr sz="1200" b="1" i="1" u="none" strike="noStrike" baseline="0">
                    <a:solidFill>
                      <a:schemeClr val="tx1"/>
                    </a:solidFill>
                    <a:latin typeface="Times New Roman"/>
                    <a:ea typeface="Times New Roman"/>
                    <a:cs typeface="Times New Roman"/>
                  </a:defRPr>
                </a:pPr>
                <a:r>
                  <a:rPr lang="en-US" sz="1200"/>
                  <a:t>$ Millions</a:t>
                </a:r>
              </a:p>
            </c:rich>
          </c:tx>
          <c:layout>
            <c:manualLayout>
              <c:xMode val="edge"/>
              <c:yMode val="edge"/>
              <c:x val="2.0634920634920634E-2"/>
              <c:y val="0.33333333333333331"/>
            </c:manualLayout>
          </c:layout>
          <c:overlay val="0"/>
          <c:spPr>
            <a:noFill/>
            <a:ln w="25380">
              <a:noFill/>
            </a:ln>
          </c:spPr>
        </c:title>
        <c:numFmt formatCode="General" sourceLinked="1"/>
        <c:majorTickMark val="out"/>
        <c:minorTickMark val="none"/>
        <c:tickLblPos val="nextTo"/>
        <c:spPr>
          <a:ln w="3172">
            <a:solidFill>
              <a:schemeClr val="tx1"/>
            </a:solidFill>
            <a:prstDash val="solid"/>
          </a:ln>
        </c:spPr>
        <c:txPr>
          <a:bodyPr rot="0" vert="horz"/>
          <a:lstStyle/>
          <a:p>
            <a:pPr>
              <a:defRPr sz="900" b="1" i="1" u="none" strike="noStrike" baseline="0">
                <a:solidFill>
                  <a:schemeClr val="tx1"/>
                </a:solidFill>
                <a:latin typeface="Times New Roman"/>
                <a:ea typeface="Times New Roman"/>
                <a:cs typeface="Times New Roman"/>
              </a:defRPr>
            </a:pPr>
            <a:endParaRPr lang="en-US"/>
          </a:p>
        </c:txPr>
        <c:crossAx val="101382016"/>
        <c:crosses val="autoZero"/>
        <c:crossBetween val="between"/>
      </c:valAx>
      <c:spPr>
        <a:noFill/>
        <a:ln w="25380">
          <a:noFill/>
        </a:ln>
      </c:spPr>
    </c:plotArea>
    <c:legend>
      <c:legendPos val="r"/>
      <c:legendEntry>
        <c:idx val="0"/>
        <c:txPr>
          <a:bodyPr/>
          <a:lstStyle/>
          <a:p>
            <a:pPr>
              <a:defRPr sz="1200" b="1" i="1" u="none" strike="noStrike" baseline="0">
                <a:solidFill>
                  <a:schemeClr val="tx1"/>
                </a:solidFill>
                <a:latin typeface="Times New Roman"/>
                <a:ea typeface="Times New Roman"/>
                <a:cs typeface="Times New Roman"/>
              </a:defRPr>
            </a:pPr>
            <a:endParaRPr lang="en-US"/>
          </a:p>
        </c:txPr>
      </c:legendEntry>
      <c:legendEntry>
        <c:idx val="1"/>
        <c:txPr>
          <a:bodyPr/>
          <a:lstStyle/>
          <a:p>
            <a:pPr>
              <a:defRPr sz="1200" b="1" i="1" u="none" strike="noStrike" baseline="0">
                <a:solidFill>
                  <a:schemeClr val="tx1"/>
                </a:solidFill>
                <a:latin typeface="Times New Roman"/>
                <a:ea typeface="Times New Roman"/>
                <a:cs typeface="Times New Roman"/>
              </a:defRPr>
            </a:pPr>
            <a:endParaRPr lang="en-US"/>
          </a:p>
        </c:txPr>
      </c:legendEntry>
      <c:legendEntry>
        <c:idx val="2"/>
        <c:txPr>
          <a:bodyPr/>
          <a:lstStyle/>
          <a:p>
            <a:pPr>
              <a:defRPr sz="1200" b="1" i="1" u="none" strike="noStrike" baseline="0">
                <a:solidFill>
                  <a:schemeClr val="tx1"/>
                </a:solidFill>
                <a:latin typeface="Times New Roman"/>
                <a:ea typeface="Times New Roman"/>
                <a:cs typeface="Times New Roman"/>
              </a:defRPr>
            </a:pPr>
            <a:endParaRPr lang="en-US"/>
          </a:p>
        </c:txPr>
      </c:legendEntry>
      <c:layout>
        <c:manualLayout>
          <c:xMode val="edge"/>
          <c:yMode val="edge"/>
          <c:x val="0.76964279855643047"/>
          <c:y val="0.37410071942446044"/>
          <c:w val="0.18754962270341208"/>
          <c:h val="0.22008023033002386"/>
        </c:manualLayout>
      </c:layout>
      <c:overlay val="0"/>
      <c:spPr>
        <a:noFill/>
        <a:ln w="3172">
          <a:solidFill>
            <a:schemeClr val="tx1"/>
          </a:solidFill>
          <a:prstDash val="solid"/>
        </a:ln>
      </c:spPr>
      <c:txPr>
        <a:bodyPr/>
        <a:lstStyle/>
        <a:p>
          <a:pPr>
            <a:defRPr sz="1654" b="1" i="1" u="none" strike="noStrike" baseline="0">
              <a:solidFill>
                <a:schemeClr val="tx1"/>
              </a:solidFill>
              <a:latin typeface="Times New Roman"/>
              <a:ea typeface="Times New Roman"/>
              <a:cs typeface="Times New Roman"/>
            </a:defRPr>
          </a:pPr>
          <a:endParaRPr lang="en-US"/>
        </a:p>
      </c:txPr>
    </c:legend>
    <c:plotVisOnly val="1"/>
    <c:dispBlanksAs val="gap"/>
    <c:showDLblsOverMax val="0"/>
  </c:chart>
  <c:spPr>
    <a:noFill/>
    <a:ln>
      <a:noFill/>
    </a:ln>
  </c:spPr>
  <c:txPr>
    <a:bodyPr/>
    <a:lstStyle/>
    <a:p>
      <a:pPr>
        <a:defRPr sz="1799" b="1" i="1"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579124579124578"/>
          <c:y val="0.22841726618705036"/>
          <c:w val="0.51178451178451179"/>
          <c:h val="0.5467625899280576"/>
        </c:manualLayout>
      </c:layout>
      <c:pieChart>
        <c:varyColors val="1"/>
        <c:ser>
          <c:idx val="0"/>
          <c:order val="0"/>
          <c:tx>
            <c:strRef>
              <c:f>Sheet1!$A$2</c:f>
              <c:strCache>
                <c:ptCount val="1"/>
              </c:strCache>
            </c:strRef>
          </c:tx>
          <c:spPr>
            <a:solidFill>
              <a:schemeClr val="accent1"/>
            </a:solidFill>
            <a:ln w="8497">
              <a:solidFill>
                <a:schemeClr val="tx1"/>
              </a:solidFill>
              <a:prstDash val="solid"/>
            </a:ln>
          </c:spPr>
          <c:dPt>
            <c:idx val="0"/>
            <c:bubble3D val="0"/>
            <c:extLst>
              <c:ext xmlns:c16="http://schemas.microsoft.com/office/drawing/2014/chart" uri="{C3380CC4-5D6E-409C-BE32-E72D297353CC}">
                <c16:uniqueId val="{00000000-9473-44A6-B719-A2F9CBDED777}"/>
              </c:ext>
            </c:extLst>
          </c:dPt>
          <c:dPt>
            <c:idx val="1"/>
            <c:bubble3D val="0"/>
            <c:spPr>
              <a:solidFill>
                <a:schemeClr val="accent2"/>
              </a:solidFill>
              <a:ln w="8497">
                <a:solidFill>
                  <a:schemeClr val="tx1"/>
                </a:solidFill>
                <a:prstDash val="solid"/>
              </a:ln>
            </c:spPr>
            <c:extLst>
              <c:ext xmlns:c16="http://schemas.microsoft.com/office/drawing/2014/chart" uri="{C3380CC4-5D6E-409C-BE32-E72D297353CC}">
                <c16:uniqueId val="{00000002-9473-44A6-B719-A2F9CBDED777}"/>
              </c:ext>
            </c:extLst>
          </c:dPt>
          <c:dPt>
            <c:idx val="2"/>
            <c:bubble3D val="0"/>
            <c:spPr>
              <a:solidFill>
                <a:schemeClr val="hlink"/>
              </a:solidFill>
              <a:ln w="8497">
                <a:solidFill>
                  <a:schemeClr val="tx1"/>
                </a:solidFill>
                <a:prstDash val="solid"/>
              </a:ln>
            </c:spPr>
            <c:extLst>
              <c:ext xmlns:c16="http://schemas.microsoft.com/office/drawing/2014/chart" uri="{C3380CC4-5D6E-409C-BE32-E72D297353CC}">
                <c16:uniqueId val="{00000004-9473-44A6-B719-A2F9CBDED777}"/>
              </c:ext>
            </c:extLst>
          </c:dPt>
          <c:dPt>
            <c:idx val="3"/>
            <c:bubble3D val="0"/>
            <c:spPr>
              <a:solidFill>
                <a:schemeClr val="folHlink"/>
              </a:solidFill>
              <a:ln w="8497">
                <a:solidFill>
                  <a:schemeClr val="tx1"/>
                </a:solidFill>
                <a:prstDash val="solid"/>
              </a:ln>
            </c:spPr>
            <c:extLst>
              <c:ext xmlns:c16="http://schemas.microsoft.com/office/drawing/2014/chart" uri="{C3380CC4-5D6E-409C-BE32-E72D297353CC}">
                <c16:uniqueId val="{00000006-9473-44A6-B719-A2F9CBDED777}"/>
              </c:ext>
            </c:extLst>
          </c:dPt>
          <c:dPt>
            <c:idx val="4"/>
            <c:bubble3D val="0"/>
            <c:spPr>
              <a:solidFill>
                <a:schemeClr val="bg2"/>
              </a:solidFill>
              <a:ln w="8497">
                <a:solidFill>
                  <a:schemeClr val="tx1"/>
                </a:solidFill>
                <a:prstDash val="solid"/>
              </a:ln>
            </c:spPr>
            <c:extLst>
              <c:ext xmlns:c16="http://schemas.microsoft.com/office/drawing/2014/chart" uri="{C3380CC4-5D6E-409C-BE32-E72D297353CC}">
                <c16:uniqueId val="{00000008-9473-44A6-B719-A2F9CBDED777}"/>
              </c:ext>
            </c:extLst>
          </c:dPt>
          <c:dLbls>
            <c:spPr>
              <a:noFill/>
              <a:ln w="16993">
                <a:noFill/>
              </a:ln>
            </c:spPr>
            <c:txPr>
              <a:bodyPr/>
              <a:lstStyle/>
              <a:p>
                <a:pPr>
                  <a:defRPr sz="753" b="1" i="1" u="none" strike="noStrike" baseline="0">
                    <a:solidFill>
                      <a:schemeClr val="tx1"/>
                    </a:solidFill>
                    <a:latin typeface="Times New Roman"/>
                    <a:ea typeface="Times New Roman"/>
                    <a:cs typeface="Times New Roman"/>
                  </a:defRPr>
                </a:pPr>
                <a:endParaRPr lang="en-US"/>
              </a:p>
            </c:txPr>
            <c:showLegendKey val="0"/>
            <c:showVal val="0"/>
            <c:showCatName val="1"/>
            <c:showSerName val="0"/>
            <c:showPercent val="1"/>
            <c:showBubbleSize val="0"/>
            <c:showLeaderLines val="0"/>
            <c:extLst>
              <c:ext xmlns:c15="http://schemas.microsoft.com/office/drawing/2012/chart" uri="{CE6537A1-D6FC-4f65-9D91-7224C49458BB}"/>
            </c:extLst>
          </c:dLbls>
          <c:cat>
            <c:strRef>
              <c:f>Sheet1!$B$1:$F$1</c:f>
              <c:strCache>
                <c:ptCount val="5"/>
                <c:pt idx="0">
                  <c:v>Bronx</c:v>
                </c:pt>
                <c:pt idx="1">
                  <c:v>Brooklyn</c:v>
                </c:pt>
                <c:pt idx="2">
                  <c:v>Manhattan</c:v>
                </c:pt>
                <c:pt idx="3">
                  <c:v>Queens</c:v>
                </c:pt>
                <c:pt idx="4">
                  <c:v>Staten Island</c:v>
                </c:pt>
              </c:strCache>
            </c:strRef>
          </c:cat>
          <c:val>
            <c:numRef>
              <c:f>Sheet1!$B$2:$F$2</c:f>
              <c:numCache>
                <c:formatCode>General</c:formatCode>
                <c:ptCount val="5"/>
                <c:pt idx="0">
                  <c:v>49</c:v>
                </c:pt>
                <c:pt idx="1">
                  <c:v>24</c:v>
                </c:pt>
                <c:pt idx="2">
                  <c:v>17</c:v>
                </c:pt>
                <c:pt idx="3">
                  <c:v>8</c:v>
                </c:pt>
                <c:pt idx="4">
                  <c:v>1</c:v>
                </c:pt>
              </c:numCache>
            </c:numRef>
          </c:val>
          <c:extLst>
            <c:ext xmlns:c16="http://schemas.microsoft.com/office/drawing/2014/chart" uri="{C3380CC4-5D6E-409C-BE32-E72D297353CC}">
              <c16:uniqueId val="{00000009-9473-44A6-B719-A2F9CBDED777}"/>
            </c:ext>
          </c:extLst>
        </c:ser>
        <c:dLbls>
          <c:showLegendKey val="0"/>
          <c:showVal val="0"/>
          <c:showCatName val="1"/>
          <c:showSerName val="0"/>
          <c:showPercent val="0"/>
          <c:showBubbleSize val="0"/>
          <c:showLeaderLines val="0"/>
        </c:dLbls>
        <c:firstSliceAng val="0"/>
      </c:pieChart>
      <c:spPr>
        <a:noFill/>
        <a:ln w="16993">
          <a:noFill/>
        </a:ln>
      </c:spPr>
    </c:plotArea>
    <c:plotVisOnly val="1"/>
    <c:dispBlanksAs val="zero"/>
    <c:showDLblsOverMax val="0"/>
  </c:chart>
  <c:spPr>
    <a:noFill/>
    <a:ln>
      <a:noFill/>
    </a:ln>
  </c:spPr>
  <c:txPr>
    <a:bodyPr/>
    <a:lstStyle/>
    <a:p>
      <a:pPr>
        <a:defRPr sz="753" b="1" i="1"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65747E-BD1A-43C2-9F3E-D7BA42B2965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F9A6F860-25F4-4474-9808-7F70526B884B}">
      <dgm:prSet phldrT="[Text]" custT="1"/>
      <dgm:spPr/>
      <dgm:t>
        <a:bodyPr/>
        <a:lstStyle/>
        <a:p>
          <a:r>
            <a:rPr lang="en-US" sz="1200" b="1" i="1" dirty="0">
              <a:solidFill>
                <a:schemeClr val="tx2">
                  <a:lumMod val="50000"/>
                </a:schemeClr>
              </a:solidFill>
              <a:latin typeface="Times New Roman" panose="02020603050405020304" pitchFamily="18" charset="0"/>
              <a:cs typeface="Times New Roman" panose="02020603050405020304" pitchFamily="18" charset="0"/>
            </a:rPr>
            <a:t>Eric Enderlin</a:t>
          </a:r>
        </a:p>
        <a:p>
          <a:r>
            <a:rPr lang="en-US" sz="1200" b="1" i="1" dirty="0">
              <a:solidFill>
                <a:schemeClr val="tx2">
                  <a:lumMod val="50000"/>
                </a:schemeClr>
              </a:solidFill>
              <a:latin typeface="Times New Roman" panose="02020603050405020304" pitchFamily="18" charset="0"/>
              <a:cs typeface="Times New Roman" panose="02020603050405020304" pitchFamily="18" charset="0"/>
            </a:rPr>
            <a:t>President</a:t>
          </a:r>
        </a:p>
      </dgm:t>
    </dgm:pt>
    <dgm:pt modelId="{E80BD75E-E7D0-4724-A7FB-72F42E14D919}" type="parTrans" cxnId="{FA97A07E-AB12-4777-863F-B2B163647AC1}">
      <dgm:prSet/>
      <dgm:spPr/>
      <dgm:t>
        <a:bodyPr/>
        <a:lstStyle/>
        <a:p>
          <a:endParaRPr lang="en-US"/>
        </a:p>
      </dgm:t>
    </dgm:pt>
    <dgm:pt modelId="{67F6195E-CDFB-4C5D-A467-33FEB694F456}" type="sibTrans" cxnId="{FA97A07E-AB12-4777-863F-B2B163647AC1}">
      <dgm:prSet/>
      <dgm:spPr/>
      <dgm:t>
        <a:bodyPr/>
        <a:lstStyle/>
        <a:p>
          <a:endParaRPr lang="en-US"/>
        </a:p>
      </dgm:t>
    </dgm:pt>
    <dgm:pt modelId="{D344E10A-A179-40AB-A53B-4D545B3F5258}">
      <dgm:prSet phldrT="[Text]" custT="1"/>
      <dgm:spPr/>
      <dgm:t>
        <a:bodyPr/>
        <a:lstStyle/>
        <a:p>
          <a:r>
            <a:rPr lang="en-US" sz="1200" b="1" i="1" dirty="0">
              <a:solidFill>
                <a:schemeClr val="tx2">
                  <a:lumMod val="50000"/>
                </a:schemeClr>
              </a:solidFill>
              <a:latin typeface="Times New Roman" panose="02020603050405020304" pitchFamily="18" charset="0"/>
              <a:cs typeface="Times New Roman" panose="02020603050405020304" pitchFamily="18" charset="0"/>
            </a:rPr>
            <a:t>Rich Froehlich</a:t>
          </a:r>
        </a:p>
        <a:p>
          <a:r>
            <a:rPr lang="en-US" sz="1200" b="1" i="1" dirty="0">
              <a:solidFill>
                <a:schemeClr val="tx2">
                  <a:lumMod val="50000"/>
                </a:schemeClr>
              </a:solidFill>
              <a:latin typeface="Times New Roman" panose="02020603050405020304" pitchFamily="18" charset="0"/>
              <a:cs typeface="Times New Roman" panose="02020603050405020304" pitchFamily="18" charset="0"/>
            </a:rPr>
            <a:t>First EVP &amp; Chief Operating Officer</a:t>
          </a:r>
        </a:p>
      </dgm:t>
    </dgm:pt>
    <dgm:pt modelId="{B501D973-558D-4370-910D-713DCA1DD1B1}" type="parTrans" cxnId="{0B8842A7-87CB-41C7-9485-8F00F147007D}">
      <dgm:prSet/>
      <dgm:spPr/>
      <dgm:t>
        <a:bodyPr/>
        <a:lstStyle/>
        <a:p>
          <a:endParaRPr lang="en-US"/>
        </a:p>
      </dgm:t>
    </dgm:pt>
    <dgm:pt modelId="{6AB1E88D-04FB-4907-B918-ACD976D32B9A}" type="sibTrans" cxnId="{0B8842A7-87CB-41C7-9485-8F00F147007D}">
      <dgm:prSet/>
      <dgm:spPr/>
      <dgm:t>
        <a:bodyPr/>
        <a:lstStyle/>
        <a:p>
          <a:endParaRPr lang="en-US"/>
        </a:p>
      </dgm:t>
    </dgm:pt>
    <dgm:pt modelId="{C691BA37-423F-4753-9BEE-CDADB23C4647}">
      <dgm:prSet custT="1"/>
      <dgm:spPr/>
      <dgm:t>
        <a:bodyPr/>
        <a:lstStyle/>
        <a:p>
          <a:r>
            <a:rPr lang="en-US" sz="1200" b="1" i="1" dirty="0">
              <a:solidFill>
                <a:schemeClr val="tx2">
                  <a:lumMod val="50000"/>
                </a:schemeClr>
              </a:solidFill>
              <a:latin typeface="Times New Roman" panose="02020603050405020304" pitchFamily="18" charset="0"/>
              <a:cs typeface="Times New Roman" panose="02020603050405020304" pitchFamily="18" charset="0"/>
            </a:rPr>
            <a:t>Horace Greene</a:t>
          </a:r>
        </a:p>
        <a:p>
          <a:r>
            <a:rPr lang="en-US" sz="1200" b="1" i="1" dirty="0">
              <a:solidFill>
                <a:schemeClr val="tx2">
                  <a:lumMod val="50000"/>
                </a:schemeClr>
              </a:solidFill>
              <a:latin typeface="Times New Roman" panose="02020603050405020304" pitchFamily="18" charset="0"/>
              <a:cs typeface="Times New Roman" panose="02020603050405020304" pitchFamily="18" charset="0"/>
            </a:rPr>
            <a:t>Project Manager</a:t>
          </a:r>
        </a:p>
      </dgm:t>
    </dgm:pt>
    <dgm:pt modelId="{7B6FDAED-AAA4-4904-B900-5FC9C9646CE9}" type="parTrans" cxnId="{F08C162D-3FE3-4FDC-9B9D-DED36733929E}">
      <dgm:prSet/>
      <dgm:spPr/>
      <dgm:t>
        <a:bodyPr/>
        <a:lstStyle/>
        <a:p>
          <a:endParaRPr lang="en-US"/>
        </a:p>
      </dgm:t>
    </dgm:pt>
    <dgm:pt modelId="{FBD00F09-28BF-4C38-A2A4-3FBA57D829E0}" type="sibTrans" cxnId="{F08C162D-3FE3-4FDC-9B9D-DED36733929E}">
      <dgm:prSet/>
      <dgm:spPr/>
      <dgm:t>
        <a:bodyPr/>
        <a:lstStyle/>
        <a:p>
          <a:endParaRPr lang="en-US"/>
        </a:p>
      </dgm:t>
    </dgm:pt>
    <dgm:pt modelId="{44BA0525-E1B1-478E-A29E-8726896A92CF}">
      <dgm:prSet custT="1"/>
      <dgm:spPr/>
      <dgm:t>
        <a:bodyPr/>
        <a:lstStyle/>
        <a:p>
          <a:r>
            <a:rPr lang="en-US" sz="1200" b="1" i="1" dirty="0">
              <a:solidFill>
                <a:schemeClr val="tx2">
                  <a:lumMod val="50000"/>
                </a:schemeClr>
              </a:solidFill>
              <a:latin typeface="Times New Roman" panose="02020603050405020304" pitchFamily="18" charset="0"/>
              <a:cs typeface="Times New Roman" panose="02020603050405020304" pitchFamily="18" charset="0"/>
            </a:rPr>
            <a:t>Sonia Medina</a:t>
          </a:r>
        </a:p>
        <a:p>
          <a:r>
            <a:rPr lang="en-US" sz="1200" b="1" i="1" dirty="0">
              <a:solidFill>
                <a:schemeClr val="tx2">
                  <a:lumMod val="50000"/>
                </a:schemeClr>
              </a:solidFill>
              <a:latin typeface="Times New Roman" panose="02020603050405020304" pitchFamily="18" charset="0"/>
              <a:cs typeface="Times New Roman" panose="02020603050405020304" pitchFamily="18" charset="0"/>
            </a:rPr>
            <a:t>REMIC Mortgage Insurance Manager</a:t>
          </a:r>
        </a:p>
      </dgm:t>
    </dgm:pt>
    <dgm:pt modelId="{446C0259-B70B-4BBA-9486-5E69A5AE5B54}" type="parTrans" cxnId="{A1CA97F2-EF32-4A5C-A594-E6A1F8E3D31C}">
      <dgm:prSet/>
      <dgm:spPr/>
      <dgm:t>
        <a:bodyPr/>
        <a:lstStyle/>
        <a:p>
          <a:endParaRPr lang="en-US"/>
        </a:p>
      </dgm:t>
    </dgm:pt>
    <dgm:pt modelId="{4BAD7C9A-742D-492F-A08F-2B3069994BA6}" type="sibTrans" cxnId="{A1CA97F2-EF32-4A5C-A594-E6A1F8E3D31C}">
      <dgm:prSet/>
      <dgm:spPr/>
      <dgm:t>
        <a:bodyPr/>
        <a:lstStyle/>
        <a:p>
          <a:endParaRPr lang="en-US"/>
        </a:p>
      </dgm:t>
    </dgm:pt>
    <dgm:pt modelId="{21C95ADC-AC98-44AD-A54A-7438C7B83326}">
      <dgm:prSet custT="1"/>
      <dgm:spPr/>
      <dgm:t>
        <a:bodyPr/>
        <a:lstStyle/>
        <a:p>
          <a:r>
            <a:rPr lang="en-US" sz="1200" b="1" i="1" dirty="0">
              <a:solidFill>
                <a:schemeClr val="tx2">
                  <a:lumMod val="50000"/>
                </a:schemeClr>
              </a:solidFill>
              <a:latin typeface="Times New Roman" panose="02020603050405020304" pitchFamily="18" charset="0"/>
              <a:cs typeface="Times New Roman" panose="02020603050405020304" pitchFamily="18" charset="0"/>
            </a:rPr>
            <a:t>Terry Gigliello Executive Vice President</a:t>
          </a:r>
        </a:p>
      </dgm:t>
    </dgm:pt>
    <dgm:pt modelId="{FF81B9A3-3472-48D4-85E2-534CF9D3F2C8}" type="parTrans" cxnId="{74E261F4-0187-4ECC-A62E-32B7522A76A9}">
      <dgm:prSet/>
      <dgm:spPr/>
      <dgm:t>
        <a:bodyPr/>
        <a:lstStyle/>
        <a:p>
          <a:endParaRPr lang="en-US"/>
        </a:p>
      </dgm:t>
    </dgm:pt>
    <dgm:pt modelId="{B22230E9-14FA-45AB-9B08-29D9DFB6D9A8}" type="sibTrans" cxnId="{74E261F4-0187-4ECC-A62E-32B7522A76A9}">
      <dgm:prSet/>
      <dgm:spPr/>
      <dgm:t>
        <a:bodyPr/>
        <a:lstStyle/>
        <a:p>
          <a:endParaRPr lang="en-US"/>
        </a:p>
      </dgm:t>
    </dgm:pt>
    <dgm:pt modelId="{A0A01344-AF62-4F66-8DA5-DC2E9C3B5D9B}">
      <dgm:prSet custT="1"/>
      <dgm:spPr/>
      <dgm:t>
        <a:bodyPr/>
        <a:lstStyle/>
        <a:p>
          <a:r>
            <a:rPr lang="en-US" sz="1200" b="1" i="1" dirty="0">
              <a:solidFill>
                <a:schemeClr val="tx2">
                  <a:lumMod val="50000"/>
                </a:schemeClr>
              </a:solidFill>
              <a:latin typeface="Times New Roman" panose="02020603050405020304" pitchFamily="18" charset="0"/>
              <a:cs typeface="Times New Roman" panose="02020603050405020304" pitchFamily="18" charset="0"/>
            </a:rPr>
            <a:t>Susannah Lipsyte General Counsel</a:t>
          </a:r>
        </a:p>
      </dgm:t>
    </dgm:pt>
    <dgm:pt modelId="{CF19A73C-19AC-4E48-8C97-05C2B8BB8CC3}" type="sibTrans" cxnId="{757C9BE4-D62E-4F8C-A34A-B4797C919C4C}">
      <dgm:prSet/>
      <dgm:spPr/>
      <dgm:t>
        <a:bodyPr/>
        <a:lstStyle/>
        <a:p>
          <a:endParaRPr lang="en-US"/>
        </a:p>
      </dgm:t>
    </dgm:pt>
    <dgm:pt modelId="{BE1FFBEC-D2E1-432D-8EDC-7CE4F90C5BBE}" type="parTrans" cxnId="{757C9BE4-D62E-4F8C-A34A-B4797C919C4C}">
      <dgm:prSet/>
      <dgm:spPr/>
      <dgm:t>
        <a:bodyPr/>
        <a:lstStyle/>
        <a:p>
          <a:endParaRPr lang="en-US"/>
        </a:p>
      </dgm:t>
    </dgm:pt>
    <dgm:pt modelId="{8212FD83-DCC3-47C3-AF7E-6D1EC4425EBA}" type="pres">
      <dgm:prSet presAssocID="{A765747E-BD1A-43C2-9F3E-D7BA42B2965D}" presName="hierChild1" presStyleCnt="0">
        <dgm:presLayoutVars>
          <dgm:chPref val="1"/>
          <dgm:dir/>
          <dgm:animOne val="branch"/>
          <dgm:animLvl val="lvl"/>
          <dgm:resizeHandles/>
        </dgm:presLayoutVars>
      </dgm:prSet>
      <dgm:spPr/>
    </dgm:pt>
    <dgm:pt modelId="{D43DB31F-E55C-4C45-9D42-E496D8650E7A}" type="pres">
      <dgm:prSet presAssocID="{F9A6F860-25F4-4474-9808-7F70526B884B}" presName="hierRoot1" presStyleCnt="0"/>
      <dgm:spPr/>
    </dgm:pt>
    <dgm:pt modelId="{7DCF1AA9-BE83-41A4-AB21-63611466A521}" type="pres">
      <dgm:prSet presAssocID="{F9A6F860-25F4-4474-9808-7F70526B884B}" presName="composite" presStyleCnt="0"/>
      <dgm:spPr/>
    </dgm:pt>
    <dgm:pt modelId="{63329E53-14BD-45DF-90D6-9B388FF2B1E5}" type="pres">
      <dgm:prSet presAssocID="{F9A6F860-25F4-4474-9808-7F70526B884B}" presName="background" presStyleLbl="node0" presStyleIdx="0" presStyleCnt="1"/>
      <dgm:spPr/>
    </dgm:pt>
    <dgm:pt modelId="{F847EDBE-A1CE-46EF-AC6F-028CC8C8506E}" type="pres">
      <dgm:prSet presAssocID="{F9A6F860-25F4-4474-9808-7F70526B884B}" presName="text" presStyleLbl="fgAcc0" presStyleIdx="0" presStyleCnt="1">
        <dgm:presLayoutVars>
          <dgm:chPref val="3"/>
        </dgm:presLayoutVars>
      </dgm:prSet>
      <dgm:spPr/>
    </dgm:pt>
    <dgm:pt modelId="{8D12C86A-E810-4FAB-B090-B115677B81D9}" type="pres">
      <dgm:prSet presAssocID="{F9A6F860-25F4-4474-9808-7F70526B884B}" presName="hierChild2" presStyleCnt="0"/>
      <dgm:spPr/>
    </dgm:pt>
    <dgm:pt modelId="{1255095A-1368-4BA0-9D95-B7BBF0908380}" type="pres">
      <dgm:prSet presAssocID="{B501D973-558D-4370-910D-713DCA1DD1B1}" presName="Name10" presStyleLbl="parChTrans1D2" presStyleIdx="0" presStyleCnt="3"/>
      <dgm:spPr/>
    </dgm:pt>
    <dgm:pt modelId="{D3122E9D-2C73-4F48-8C6B-BCA5BD12D821}" type="pres">
      <dgm:prSet presAssocID="{D344E10A-A179-40AB-A53B-4D545B3F5258}" presName="hierRoot2" presStyleCnt="0"/>
      <dgm:spPr/>
    </dgm:pt>
    <dgm:pt modelId="{03C48CCE-8FF9-4111-B43D-736AE994AD95}" type="pres">
      <dgm:prSet presAssocID="{D344E10A-A179-40AB-A53B-4D545B3F5258}" presName="composite2" presStyleCnt="0"/>
      <dgm:spPr/>
    </dgm:pt>
    <dgm:pt modelId="{28190C9F-0C68-4642-BDD4-FD6CF51EFF5C}" type="pres">
      <dgm:prSet presAssocID="{D344E10A-A179-40AB-A53B-4D545B3F5258}" presName="background2" presStyleLbl="node2" presStyleIdx="0" presStyleCnt="3"/>
      <dgm:spPr/>
    </dgm:pt>
    <dgm:pt modelId="{35FD1E95-3A36-424D-87E3-9B9E8E61A560}" type="pres">
      <dgm:prSet presAssocID="{D344E10A-A179-40AB-A53B-4D545B3F5258}" presName="text2" presStyleLbl="fgAcc2" presStyleIdx="0" presStyleCnt="3">
        <dgm:presLayoutVars>
          <dgm:chPref val="3"/>
        </dgm:presLayoutVars>
      </dgm:prSet>
      <dgm:spPr/>
    </dgm:pt>
    <dgm:pt modelId="{4BF471A2-DFF3-4196-A4D0-DA302E53DBF8}" type="pres">
      <dgm:prSet presAssocID="{D344E10A-A179-40AB-A53B-4D545B3F5258}" presName="hierChild3" presStyleCnt="0"/>
      <dgm:spPr/>
    </dgm:pt>
    <dgm:pt modelId="{4B9632AD-A520-406F-BBF5-6CA9C92CFC72}" type="pres">
      <dgm:prSet presAssocID="{BE1FFBEC-D2E1-432D-8EDC-7CE4F90C5BBE}" presName="Name10" presStyleLbl="parChTrans1D2" presStyleIdx="1" presStyleCnt="3"/>
      <dgm:spPr/>
    </dgm:pt>
    <dgm:pt modelId="{06E4129B-2CB8-48B3-B9BC-BFB4EEA6F38D}" type="pres">
      <dgm:prSet presAssocID="{A0A01344-AF62-4F66-8DA5-DC2E9C3B5D9B}" presName="hierRoot2" presStyleCnt="0"/>
      <dgm:spPr/>
    </dgm:pt>
    <dgm:pt modelId="{E25083F2-DB93-4061-8C19-DB9CF6619A72}" type="pres">
      <dgm:prSet presAssocID="{A0A01344-AF62-4F66-8DA5-DC2E9C3B5D9B}" presName="composite2" presStyleCnt="0"/>
      <dgm:spPr/>
    </dgm:pt>
    <dgm:pt modelId="{0C61A2F6-8AAA-4008-AF7B-0D35AF51DF9C}" type="pres">
      <dgm:prSet presAssocID="{A0A01344-AF62-4F66-8DA5-DC2E9C3B5D9B}" presName="background2" presStyleLbl="node2" presStyleIdx="1" presStyleCnt="3"/>
      <dgm:spPr/>
    </dgm:pt>
    <dgm:pt modelId="{D1246781-EFEB-4C97-9C8F-B4FA735B0310}" type="pres">
      <dgm:prSet presAssocID="{A0A01344-AF62-4F66-8DA5-DC2E9C3B5D9B}" presName="text2" presStyleLbl="fgAcc2" presStyleIdx="1" presStyleCnt="3">
        <dgm:presLayoutVars>
          <dgm:chPref val="3"/>
        </dgm:presLayoutVars>
      </dgm:prSet>
      <dgm:spPr/>
    </dgm:pt>
    <dgm:pt modelId="{76F067D6-AFB6-4886-8ABD-7249D8768602}" type="pres">
      <dgm:prSet presAssocID="{A0A01344-AF62-4F66-8DA5-DC2E9C3B5D9B}" presName="hierChild3" presStyleCnt="0"/>
      <dgm:spPr/>
    </dgm:pt>
    <dgm:pt modelId="{8781E5F5-1AE0-4A48-BE4B-FEB585D58353}" type="pres">
      <dgm:prSet presAssocID="{FF81B9A3-3472-48D4-85E2-534CF9D3F2C8}" presName="Name10" presStyleLbl="parChTrans1D2" presStyleIdx="2" presStyleCnt="3"/>
      <dgm:spPr/>
    </dgm:pt>
    <dgm:pt modelId="{4E79DC20-FBFD-4272-907A-1540A6A386D5}" type="pres">
      <dgm:prSet presAssocID="{21C95ADC-AC98-44AD-A54A-7438C7B83326}" presName="hierRoot2" presStyleCnt="0"/>
      <dgm:spPr/>
    </dgm:pt>
    <dgm:pt modelId="{3EFFD6B6-8742-4D75-B4F9-A141E59C0C54}" type="pres">
      <dgm:prSet presAssocID="{21C95ADC-AC98-44AD-A54A-7438C7B83326}" presName="composite2" presStyleCnt="0"/>
      <dgm:spPr/>
    </dgm:pt>
    <dgm:pt modelId="{50ACD029-E01C-42E1-8F77-1059A1E96BB7}" type="pres">
      <dgm:prSet presAssocID="{21C95ADC-AC98-44AD-A54A-7438C7B83326}" presName="background2" presStyleLbl="node2" presStyleIdx="2" presStyleCnt="3"/>
      <dgm:spPr/>
    </dgm:pt>
    <dgm:pt modelId="{19E1CB73-9AAF-4B6C-8F6C-48E797DF8328}" type="pres">
      <dgm:prSet presAssocID="{21C95ADC-AC98-44AD-A54A-7438C7B83326}" presName="text2" presStyleLbl="fgAcc2" presStyleIdx="2" presStyleCnt="3">
        <dgm:presLayoutVars>
          <dgm:chPref val="3"/>
        </dgm:presLayoutVars>
      </dgm:prSet>
      <dgm:spPr/>
    </dgm:pt>
    <dgm:pt modelId="{83477568-570B-496B-BFF1-3C5B4EE8B1E1}" type="pres">
      <dgm:prSet presAssocID="{21C95ADC-AC98-44AD-A54A-7438C7B83326}" presName="hierChild3" presStyleCnt="0"/>
      <dgm:spPr/>
    </dgm:pt>
    <dgm:pt modelId="{C6EAF9D0-1D0B-4588-ADD9-5091832125B3}" type="pres">
      <dgm:prSet presAssocID="{7B6FDAED-AAA4-4904-B900-5FC9C9646CE9}" presName="Name17" presStyleLbl="parChTrans1D3" presStyleIdx="0" presStyleCnt="1"/>
      <dgm:spPr/>
    </dgm:pt>
    <dgm:pt modelId="{5FBC7E28-299D-4169-97CD-6E5B815CA010}" type="pres">
      <dgm:prSet presAssocID="{C691BA37-423F-4753-9BEE-CDADB23C4647}" presName="hierRoot3" presStyleCnt="0"/>
      <dgm:spPr/>
    </dgm:pt>
    <dgm:pt modelId="{7561D2B7-B5A9-4C82-BCE2-117920C01022}" type="pres">
      <dgm:prSet presAssocID="{C691BA37-423F-4753-9BEE-CDADB23C4647}" presName="composite3" presStyleCnt="0"/>
      <dgm:spPr/>
    </dgm:pt>
    <dgm:pt modelId="{5E143AA1-4C2A-4727-AC16-AF3B816BD8BD}" type="pres">
      <dgm:prSet presAssocID="{C691BA37-423F-4753-9BEE-CDADB23C4647}" presName="background3" presStyleLbl="node3" presStyleIdx="0" presStyleCnt="1"/>
      <dgm:spPr/>
    </dgm:pt>
    <dgm:pt modelId="{C54B9AA8-1F2B-4D25-917A-5DA0C667BD43}" type="pres">
      <dgm:prSet presAssocID="{C691BA37-423F-4753-9BEE-CDADB23C4647}" presName="text3" presStyleLbl="fgAcc3" presStyleIdx="0" presStyleCnt="1">
        <dgm:presLayoutVars>
          <dgm:chPref val="3"/>
        </dgm:presLayoutVars>
      </dgm:prSet>
      <dgm:spPr/>
    </dgm:pt>
    <dgm:pt modelId="{B9BC4E9C-2AF4-4445-AE74-83224EEA44A1}" type="pres">
      <dgm:prSet presAssocID="{C691BA37-423F-4753-9BEE-CDADB23C4647}" presName="hierChild4" presStyleCnt="0"/>
      <dgm:spPr/>
    </dgm:pt>
    <dgm:pt modelId="{779C6E2D-AE94-48A0-80D4-7C983097B3C7}" type="pres">
      <dgm:prSet presAssocID="{446C0259-B70B-4BBA-9486-5E69A5AE5B54}" presName="Name23" presStyleLbl="parChTrans1D4" presStyleIdx="0" presStyleCnt="1"/>
      <dgm:spPr/>
    </dgm:pt>
    <dgm:pt modelId="{7D7A4073-AAA6-407D-8F48-60B640759EB0}" type="pres">
      <dgm:prSet presAssocID="{44BA0525-E1B1-478E-A29E-8726896A92CF}" presName="hierRoot4" presStyleCnt="0"/>
      <dgm:spPr/>
    </dgm:pt>
    <dgm:pt modelId="{1194192E-2103-4555-951F-1C4C0DC18E50}" type="pres">
      <dgm:prSet presAssocID="{44BA0525-E1B1-478E-A29E-8726896A92CF}" presName="composite4" presStyleCnt="0"/>
      <dgm:spPr/>
    </dgm:pt>
    <dgm:pt modelId="{C86B6797-49F9-4A9D-B536-D26466B17684}" type="pres">
      <dgm:prSet presAssocID="{44BA0525-E1B1-478E-A29E-8726896A92CF}" presName="background4" presStyleLbl="node4" presStyleIdx="0" presStyleCnt="1"/>
      <dgm:spPr/>
    </dgm:pt>
    <dgm:pt modelId="{A3847CFF-7B9B-402B-8255-0123F7903518}" type="pres">
      <dgm:prSet presAssocID="{44BA0525-E1B1-478E-A29E-8726896A92CF}" presName="text4" presStyleLbl="fgAcc4" presStyleIdx="0" presStyleCnt="1">
        <dgm:presLayoutVars>
          <dgm:chPref val="3"/>
        </dgm:presLayoutVars>
      </dgm:prSet>
      <dgm:spPr/>
    </dgm:pt>
    <dgm:pt modelId="{B5FCE7FA-13F9-440E-A980-F3A78679F277}" type="pres">
      <dgm:prSet presAssocID="{44BA0525-E1B1-478E-A29E-8726896A92CF}" presName="hierChild5" presStyleCnt="0"/>
      <dgm:spPr/>
    </dgm:pt>
  </dgm:ptLst>
  <dgm:cxnLst>
    <dgm:cxn modelId="{9F1E460D-3257-49BC-97F5-A3D0A16BC011}" type="presOf" srcId="{D344E10A-A179-40AB-A53B-4D545B3F5258}" destId="{35FD1E95-3A36-424D-87E3-9B9E8E61A560}" srcOrd="0" destOrd="0" presId="urn:microsoft.com/office/officeart/2005/8/layout/hierarchy1"/>
    <dgm:cxn modelId="{DF40B10D-9056-465A-A362-FE8C926C5A2E}" type="presOf" srcId="{F9A6F860-25F4-4474-9808-7F70526B884B}" destId="{F847EDBE-A1CE-46EF-AC6F-028CC8C8506E}" srcOrd="0" destOrd="0" presId="urn:microsoft.com/office/officeart/2005/8/layout/hierarchy1"/>
    <dgm:cxn modelId="{0E77881C-8782-4FE0-BC08-F7634568F472}" type="presOf" srcId="{B501D973-558D-4370-910D-713DCA1DD1B1}" destId="{1255095A-1368-4BA0-9D95-B7BBF0908380}" srcOrd="0" destOrd="0" presId="urn:microsoft.com/office/officeart/2005/8/layout/hierarchy1"/>
    <dgm:cxn modelId="{F08C162D-3FE3-4FDC-9B9D-DED36733929E}" srcId="{21C95ADC-AC98-44AD-A54A-7438C7B83326}" destId="{C691BA37-423F-4753-9BEE-CDADB23C4647}" srcOrd="0" destOrd="0" parTransId="{7B6FDAED-AAA4-4904-B900-5FC9C9646CE9}" sibTransId="{FBD00F09-28BF-4C38-A2A4-3FBA57D829E0}"/>
    <dgm:cxn modelId="{81FDF05D-622A-4440-B690-603D9936831D}" type="presOf" srcId="{FF81B9A3-3472-48D4-85E2-534CF9D3F2C8}" destId="{8781E5F5-1AE0-4A48-BE4B-FEB585D58353}" srcOrd="0" destOrd="0" presId="urn:microsoft.com/office/officeart/2005/8/layout/hierarchy1"/>
    <dgm:cxn modelId="{BF58A97A-ACC9-43B8-BAEF-C065E8643689}" type="presOf" srcId="{446C0259-B70B-4BBA-9486-5E69A5AE5B54}" destId="{779C6E2D-AE94-48A0-80D4-7C983097B3C7}" srcOrd="0" destOrd="0" presId="urn:microsoft.com/office/officeart/2005/8/layout/hierarchy1"/>
    <dgm:cxn modelId="{FA97A07E-AB12-4777-863F-B2B163647AC1}" srcId="{A765747E-BD1A-43C2-9F3E-D7BA42B2965D}" destId="{F9A6F860-25F4-4474-9808-7F70526B884B}" srcOrd="0" destOrd="0" parTransId="{E80BD75E-E7D0-4724-A7FB-72F42E14D919}" sibTransId="{67F6195E-CDFB-4C5D-A467-33FEB694F456}"/>
    <dgm:cxn modelId="{22A6758F-A43E-423A-AF48-9529D0856CCF}" type="presOf" srcId="{A765747E-BD1A-43C2-9F3E-D7BA42B2965D}" destId="{8212FD83-DCC3-47C3-AF7E-6D1EC4425EBA}" srcOrd="0" destOrd="0" presId="urn:microsoft.com/office/officeart/2005/8/layout/hierarchy1"/>
    <dgm:cxn modelId="{7B286694-8814-457F-8F6D-945B04E8E542}" type="presOf" srcId="{44BA0525-E1B1-478E-A29E-8726896A92CF}" destId="{A3847CFF-7B9B-402B-8255-0123F7903518}" srcOrd="0" destOrd="0" presId="urn:microsoft.com/office/officeart/2005/8/layout/hierarchy1"/>
    <dgm:cxn modelId="{0B8842A7-87CB-41C7-9485-8F00F147007D}" srcId="{F9A6F860-25F4-4474-9808-7F70526B884B}" destId="{D344E10A-A179-40AB-A53B-4D545B3F5258}" srcOrd="0" destOrd="0" parTransId="{B501D973-558D-4370-910D-713DCA1DD1B1}" sibTransId="{6AB1E88D-04FB-4907-B918-ACD976D32B9A}"/>
    <dgm:cxn modelId="{E1D08ACC-64D0-4404-9494-DE828376E8D7}" type="presOf" srcId="{BE1FFBEC-D2E1-432D-8EDC-7CE4F90C5BBE}" destId="{4B9632AD-A520-406F-BBF5-6CA9C92CFC72}" srcOrd="0" destOrd="0" presId="urn:microsoft.com/office/officeart/2005/8/layout/hierarchy1"/>
    <dgm:cxn modelId="{BEBB70D3-B0C7-4317-89F5-3817AC0D4B04}" type="presOf" srcId="{21C95ADC-AC98-44AD-A54A-7438C7B83326}" destId="{19E1CB73-9AAF-4B6C-8F6C-48E797DF8328}" srcOrd="0" destOrd="0" presId="urn:microsoft.com/office/officeart/2005/8/layout/hierarchy1"/>
    <dgm:cxn modelId="{757C9BE4-D62E-4F8C-A34A-B4797C919C4C}" srcId="{F9A6F860-25F4-4474-9808-7F70526B884B}" destId="{A0A01344-AF62-4F66-8DA5-DC2E9C3B5D9B}" srcOrd="1" destOrd="0" parTransId="{BE1FFBEC-D2E1-432D-8EDC-7CE4F90C5BBE}" sibTransId="{CF19A73C-19AC-4E48-8C97-05C2B8BB8CC3}"/>
    <dgm:cxn modelId="{8D8ABEEF-3BA8-4344-A93E-37286059846D}" type="presOf" srcId="{A0A01344-AF62-4F66-8DA5-DC2E9C3B5D9B}" destId="{D1246781-EFEB-4C97-9C8F-B4FA735B0310}" srcOrd="0" destOrd="0" presId="urn:microsoft.com/office/officeart/2005/8/layout/hierarchy1"/>
    <dgm:cxn modelId="{A1CA97F2-EF32-4A5C-A594-E6A1F8E3D31C}" srcId="{C691BA37-423F-4753-9BEE-CDADB23C4647}" destId="{44BA0525-E1B1-478E-A29E-8726896A92CF}" srcOrd="0" destOrd="0" parTransId="{446C0259-B70B-4BBA-9486-5E69A5AE5B54}" sibTransId="{4BAD7C9A-742D-492F-A08F-2B3069994BA6}"/>
    <dgm:cxn modelId="{7460F8F3-9156-4B70-A417-682D0B53D9A8}" type="presOf" srcId="{7B6FDAED-AAA4-4904-B900-5FC9C9646CE9}" destId="{C6EAF9D0-1D0B-4588-ADD9-5091832125B3}" srcOrd="0" destOrd="0" presId="urn:microsoft.com/office/officeart/2005/8/layout/hierarchy1"/>
    <dgm:cxn modelId="{74E261F4-0187-4ECC-A62E-32B7522A76A9}" srcId="{F9A6F860-25F4-4474-9808-7F70526B884B}" destId="{21C95ADC-AC98-44AD-A54A-7438C7B83326}" srcOrd="2" destOrd="0" parTransId="{FF81B9A3-3472-48D4-85E2-534CF9D3F2C8}" sibTransId="{B22230E9-14FA-45AB-9B08-29D9DFB6D9A8}"/>
    <dgm:cxn modelId="{3E097AF4-95C0-4B4E-9040-8B34664786A5}" type="presOf" srcId="{C691BA37-423F-4753-9BEE-CDADB23C4647}" destId="{C54B9AA8-1F2B-4D25-917A-5DA0C667BD43}" srcOrd="0" destOrd="0" presId="urn:microsoft.com/office/officeart/2005/8/layout/hierarchy1"/>
    <dgm:cxn modelId="{DD4CA947-3000-44B7-A4B2-F2F58121F005}" type="presParOf" srcId="{8212FD83-DCC3-47C3-AF7E-6D1EC4425EBA}" destId="{D43DB31F-E55C-4C45-9D42-E496D8650E7A}" srcOrd="0" destOrd="0" presId="urn:microsoft.com/office/officeart/2005/8/layout/hierarchy1"/>
    <dgm:cxn modelId="{DE13162D-769C-446C-8EFF-6ADB0C64C2CD}" type="presParOf" srcId="{D43DB31F-E55C-4C45-9D42-E496D8650E7A}" destId="{7DCF1AA9-BE83-41A4-AB21-63611466A521}" srcOrd="0" destOrd="0" presId="urn:microsoft.com/office/officeart/2005/8/layout/hierarchy1"/>
    <dgm:cxn modelId="{A78DCD9A-C916-4846-8DD9-19EA109C29B6}" type="presParOf" srcId="{7DCF1AA9-BE83-41A4-AB21-63611466A521}" destId="{63329E53-14BD-45DF-90D6-9B388FF2B1E5}" srcOrd="0" destOrd="0" presId="urn:microsoft.com/office/officeart/2005/8/layout/hierarchy1"/>
    <dgm:cxn modelId="{ACC1212D-7119-46E8-BAF5-AB482236DF05}" type="presParOf" srcId="{7DCF1AA9-BE83-41A4-AB21-63611466A521}" destId="{F847EDBE-A1CE-46EF-AC6F-028CC8C8506E}" srcOrd="1" destOrd="0" presId="urn:microsoft.com/office/officeart/2005/8/layout/hierarchy1"/>
    <dgm:cxn modelId="{20A5B603-A342-4696-9444-8A072F595C7D}" type="presParOf" srcId="{D43DB31F-E55C-4C45-9D42-E496D8650E7A}" destId="{8D12C86A-E810-4FAB-B090-B115677B81D9}" srcOrd="1" destOrd="0" presId="urn:microsoft.com/office/officeart/2005/8/layout/hierarchy1"/>
    <dgm:cxn modelId="{BBAE13EE-2D60-4DE9-98D3-467BA4EE9B69}" type="presParOf" srcId="{8D12C86A-E810-4FAB-B090-B115677B81D9}" destId="{1255095A-1368-4BA0-9D95-B7BBF0908380}" srcOrd="0" destOrd="0" presId="urn:microsoft.com/office/officeart/2005/8/layout/hierarchy1"/>
    <dgm:cxn modelId="{3F2B9747-175E-4D71-9BA8-E942772134D0}" type="presParOf" srcId="{8D12C86A-E810-4FAB-B090-B115677B81D9}" destId="{D3122E9D-2C73-4F48-8C6B-BCA5BD12D821}" srcOrd="1" destOrd="0" presId="urn:microsoft.com/office/officeart/2005/8/layout/hierarchy1"/>
    <dgm:cxn modelId="{BDD38678-49F5-44AB-A0D1-4D6DD5C8BA98}" type="presParOf" srcId="{D3122E9D-2C73-4F48-8C6B-BCA5BD12D821}" destId="{03C48CCE-8FF9-4111-B43D-736AE994AD95}" srcOrd="0" destOrd="0" presId="urn:microsoft.com/office/officeart/2005/8/layout/hierarchy1"/>
    <dgm:cxn modelId="{0EBA16DD-5890-45AC-AA2B-C97374477871}" type="presParOf" srcId="{03C48CCE-8FF9-4111-B43D-736AE994AD95}" destId="{28190C9F-0C68-4642-BDD4-FD6CF51EFF5C}" srcOrd="0" destOrd="0" presId="urn:microsoft.com/office/officeart/2005/8/layout/hierarchy1"/>
    <dgm:cxn modelId="{BB7BFD39-D741-4595-BF3A-0FE56BF7900C}" type="presParOf" srcId="{03C48CCE-8FF9-4111-B43D-736AE994AD95}" destId="{35FD1E95-3A36-424D-87E3-9B9E8E61A560}" srcOrd="1" destOrd="0" presId="urn:microsoft.com/office/officeart/2005/8/layout/hierarchy1"/>
    <dgm:cxn modelId="{18EA59C4-0424-457F-92BD-B97B58879C4D}" type="presParOf" srcId="{D3122E9D-2C73-4F48-8C6B-BCA5BD12D821}" destId="{4BF471A2-DFF3-4196-A4D0-DA302E53DBF8}" srcOrd="1" destOrd="0" presId="urn:microsoft.com/office/officeart/2005/8/layout/hierarchy1"/>
    <dgm:cxn modelId="{B75B97FB-AF09-44D7-B1AC-2A069F58B1BD}" type="presParOf" srcId="{8D12C86A-E810-4FAB-B090-B115677B81D9}" destId="{4B9632AD-A520-406F-BBF5-6CA9C92CFC72}" srcOrd="2" destOrd="0" presId="urn:microsoft.com/office/officeart/2005/8/layout/hierarchy1"/>
    <dgm:cxn modelId="{A09829EA-5705-402F-A7C3-B0FD6555515B}" type="presParOf" srcId="{8D12C86A-E810-4FAB-B090-B115677B81D9}" destId="{06E4129B-2CB8-48B3-B9BC-BFB4EEA6F38D}" srcOrd="3" destOrd="0" presId="urn:microsoft.com/office/officeart/2005/8/layout/hierarchy1"/>
    <dgm:cxn modelId="{1B683C13-C0A5-4FB9-994B-0490B25DEF71}" type="presParOf" srcId="{06E4129B-2CB8-48B3-B9BC-BFB4EEA6F38D}" destId="{E25083F2-DB93-4061-8C19-DB9CF6619A72}" srcOrd="0" destOrd="0" presId="urn:microsoft.com/office/officeart/2005/8/layout/hierarchy1"/>
    <dgm:cxn modelId="{AB64E32B-C2FE-44E0-9CFF-5DC3AE4F37DB}" type="presParOf" srcId="{E25083F2-DB93-4061-8C19-DB9CF6619A72}" destId="{0C61A2F6-8AAA-4008-AF7B-0D35AF51DF9C}" srcOrd="0" destOrd="0" presId="urn:microsoft.com/office/officeart/2005/8/layout/hierarchy1"/>
    <dgm:cxn modelId="{7C56EC52-C31C-462F-BCF7-65F8E0E177F6}" type="presParOf" srcId="{E25083F2-DB93-4061-8C19-DB9CF6619A72}" destId="{D1246781-EFEB-4C97-9C8F-B4FA735B0310}" srcOrd="1" destOrd="0" presId="urn:microsoft.com/office/officeart/2005/8/layout/hierarchy1"/>
    <dgm:cxn modelId="{A12FA3C5-DA77-4B19-8C98-027471B17854}" type="presParOf" srcId="{06E4129B-2CB8-48B3-B9BC-BFB4EEA6F38D}" destId="{76F067D6-AFB6-4886-8ABD-7249D8768602}" srcOrd="1" destOrd="0" presId="urn:microsoft.com/office/officeart/2005/8/layout/hierarchy1"/>
    <dgm:cxn modelId="{49BDC284-591D-4FE4-8729-22D0DD480241}" type="presParOf" srcId="{8D12C86A-E810-4FAB-B090-B115677B81D9}" destId="{8781E5F5-1AE0-4A48-BE4B-FEB585D58353}" srcOrd="4" destOrd="0" presId="urn:microsoft.com/office/officeart/2005/8/layout/hierarchy1"/>
    <dgm:cxn modelId="{D0085502-4D8A-4817-BAC1-9EBEB9430B85}" type="presParOf" srcId="{8D12C86A-E810-4FAB-B090-B115677B81D9}" destId="{4E79DC20-FBFD-4272-907A-1540A6A386D5}" srcOrd="5" destOrd="0" presId="urn:microsoft.com/office/officeart/2005/8/layout/hierarchy1"/>
    <dgm:cxn modelId="{11D96418-F3AF-433F-B405-42314B189DD5}" type="presParOf" srcId="{4E79DC20-FBFD-4272-907A-1540A6A386D5}" destId="{3EFFD6B6-8742-4D75-B4F9-A141E59C0C54}" srcOrd="0" destOrd="0" presId="urn:microsoft.com/office/officeart/2005/8/layout/hierarchy1"/>
    <dgm:cxn modelId="{46F65154-06B6-4712-83F3-E0C5BEEFE3CC}" type="presParOf" srcId="{3EFFD6B6-8742-4D75-B4F9-A141E59C0C54}" destId="{50ACD029-E01C-42E1-8F77-1059A1E96BB7}" srcOrd="0" destOrd="0" presId="urn:microsoft.com/office/officeart/2005/8/layout/hierarchy1"/>
    <dgm:cxn modelId="{EFCD2579-F91F-4A5B-9466-B18140DC1999}" type="presParOf" srcId="{3EFFD6B6-8742-4D75-B4F9-A141E59C0C54}" destId="{19E1CB73-9AAF-4B6C-8F6C-48E797DF8328}" srcOrd="1" destOrd="0" presId="urn:microsoft.com/office/officeart/2005/8/layout/hierarchy1"/>
    <dgm:cxn modelId="{ED52E72A-7D32-4050-969C-C852391A361D}" type="presParOf" srcId="{4E79DC20-FBFD-4272-907A-1540A6A386D5}" destId="{83477568-570B-496B-BFF1-3C5B4EE8B1E1}" srcOrd="1" destOrd="0" presId="urn:microsoft.com/office/officeart/2005/8/layout/hierarchy1"/>
    <dgm:cxn modelId="{1AAB4E3A-A1A6-42B6-BCBD-1D9251CA024D}" type="presParOf" srcId="{83477568-570B-496B-BFF1-3C5B4EE8B1E1}" destId="{C6EAF9D0-1D0B-4588-ADD9-5091832125B3}" srcOrd="0" destOrd="0" presId="urn:microsoft.com/office/officeart/2005/8/layout/hierarchy1"/>
    <dgm:cxn modelId="{7FEC4EB9-598A-4FF3-A872-EBB97620AC01}" type="presParOf" srcId="{83477568-570B-496B-BFF1-3C5B4EE8B1E1}" destId="{5FBC7E28-299D-4169-97CD-6E5B815CA010}" srcOrd="1" destOrd="0" presId="urn:microsoft.com/office/officeart/2005/8/layout/hierarchy1"/>
    <dgm:cxn modelId="{5A6EB722-0B07-4379-B9A7-77FF1DB0D81A}" type="presParOf" srcId="{5FBC7E28-299D-4169-97CD-6E5B815CA010}" destId="{7561D2B7-B5A9-4C82-BCE2-117920C01022}" srcOrd="0" destOrd="0" presId="urn:microsoft.com/office/officeart/2005/8/layout/hierarchy1"/>
    <dgm:cxn modelId="{49AE5940-DD6A-4256-82C9-940B2C159B7C}" type="presParOf" srcId="{7561D2B7-B5A9-4C82-BCE2-117920C01022}" destId="{5E143AA1-4C2A-4727-AC16-AF3B816BD8BD}" srcOrd="0" destOrd="0" presId="urn:microsoft.com/office/officeart/2005/8/layout/hierarchy1"/>
    <dgm:cxn modelId="{0B903385-E88A-42C3-9C76-6FA4977D0392}" type="presParOf" srcId="{7561D2B7-B5A9-4C82-BCE2-117920C01022}" destId="{C54B9AA8-1F2B-4D25-917A-5DA0C667BD43}" srcOrd="1" destOrd="0" presId="urn:microsoft.com/office/officeart/2005/8/layout/hierarchy1"/>
    <dgm:cxn modelId="{3B29E754-9A00-4F4F-8000-EC8F8E1A2751}" type="presParOf" srcId="{5FBC7E28-299D-4169-97CD-6E5B815CA010}" destId="{B9BC4E9C-2AF4-4445-AE74-83224EEA44A1}" srcOrd="1" destOrd="0" presId="urn:microsoft.com/office/officeart/2005/8/layout/hierarchy1"/>
    <dgm:cxn modelId="{63B54A52-06F4-4637-A5F8-44F908C60A0B}" type="presParOf" srcId="{B9BC4E9C-2AF4-4445-AE74-83224EEA44A1}" destId="{779C6E2D-AE94-48A0-80D4-7C983097B3C7}" srcOrd="0" destOrd="0" presId="urn:microsoft.com/office/officeart/2005/8/layout/hierarchy1"/>
    <dgm:cxn modelId="{292B8164-BA19-43DE-BCAE-4A4BFC5D8EC9}" type="presParOf" srcId="{B9BC4E9C-2AF4-4445-AE74-83224EEA44A1}" destId="{7D7A4073-AAA6-407D-8F48-60B640759EB0}" srcOrd="1" destOrd="0" presId="urn:microsoft.com/office/officeart/2005/8/layout/hierarchy1"/>
    <dgm:cxn modelId="{A255DF57-3FE4-4F05-8716-CB009FA00CCD}" type="presParOf" srcId="{7D7A4073-AAA6-407D-8F48-60B640759EB0}" destId="{1194192E-2103-4555-951F-1C4C0DC18E50}" srcOrd="0" destOrd="0" presId="urn:microsoft.com/office/officeart/2005/8/layout/hierarchy1"/>
    <dgm:cxn modelId="{C70778BB-C1C5-4DBC-8B59-43F092DABD17}" type="presParOf" srcId="{1194192E-2103-4555-951F-1C4C0DC18E50}" destId="{C86B6797-49F9-4A9D-B536-D26466B17684}" srcOrd="0" destOrd="0" presId="urn:microsoft.com/office/officeart/2005/8/layout/hierarchy1"/>
    <dgm:cxn modelId="{7E1F5F24-C436-42AF-A303-9811E569F08F}" type="presParOf" srcId="{1194192E-2103-4555-951F-1C4C0DC18E50}" destId="{A3847CFF-7B9B-402B-8255-0123F7903518}" srcOrd="1" destOrd="0" presId="urn:microsoft.com/office/officeart/2005/8/layout/hierarchy1"/>
    <dgm:cxn modelId="{CE167B79-2AB8-49B5-B71E-3AFFFA942136}" type="presParOf" srcId="{7D7A4073-AAA6-407D-8F48-60B640759EB0}" destId="{B5FCE7FA-13F9-440E-A980-F3A78679F277}" srcOrd="1" destOrd="0" presId="urn:microsoft.com/office/officeart/2005/8/layout/hierarchy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0AC7CD-2E8A-4EEA-A167-211031B163A0}" type="doc">
      <dgm:prSet loTypeId="urn:microsoft.com/office/officeart/2005/8/layout/bProcess3" loCatId="process" qsTypeId="urn:microsoft.com/office/officeart/2005/8/quickstyle/simple5" qsCatId="simple" csTypeId="urn:microsoft.com/office/officeart/2005/8/colors/accent1_2" csCatId="accent1" phldr="1"/>
      <dgm:spPr/>
      <dgm:t>
        <a:bodyPr/>
        <a:lstStyle/>
        <a:p>
          <a:endParaRPr lang="en-US"/>
        </a:p>
      </dgm:t>
    </dgm:pt>
    <dgm:pt modelId="{CEBE8535-BF4E-4DAC-A1D7-A98D9490272D}">
      <dgm:prSet phldrT="[Text]"/>
      <dgm:spPr>
        <a:solidFill>
          <a:srgbClr val="03ABCD"/>
        </a:solidFill>
      </dgm:spPr>
      <dgm:t>
        <a:bodyPr/>
        <a:lstStyle/>
        <a:p>
          <a:r>
            <a:rPr lang="en-US" dirty="0"/>
            <a:t>Application</a:t>
          </a:r>
        </a:p>
      </dgm:t>
    </dgm:pt>
    <dgm:pt modelId="{F13A262A-95C0-4B5B-9F17-8893D6AB6428}" type="parTrans" cxnId="{2132570F-5A34-4D47-BF5C-1EF10C81B236}">
      <dgm:prSet/>
      <dgm:spPr/>
      <dgm:t>
        <a:bodyPr/>
        <a:lstStyle/>
        <a:p>
          <a:endParaRPr lang="en-US"/>
        </a:p>
      </dgm:t>
    </dgm:pt>
    <dgm:pt modelId="{ECC021E6-F7CD-43C2-AFD2-22C21CA323F5}" type="sibTrans" cxnId="{2132570F-5A34-4D47-BF5C-1EF10C81B236}">
      <dgm:prSet>
        <dgm:style>
          <a:lnRef idx="3">
            <a:schemeClr val="accent1"/>
          </a:lnRef>
          <a:fillRef idx="0">
            <a:schemeClr val="accent1"/>
          </a:fillRef>
          <a:effectRef idx="2">
            <a:schemeClr val="accent1"/>
          </a:effectRef>
          <a:fontRef idx="minor">
            <a:schemeClr val="tx1"/>
          </a:fontRef>
        </dgm:style>
      </dgm:prSet>
      <dgm:spPr/>
      <dgm:t>
        <a:bodyPr/>
        <a:lstStyle/>
        <a:p>
          <a:endParaRPr lang="en-US" baseline="0">
            <a:solidFill>
              <a:schemeClr val="tx1"/>
            </a:solidFill>
          </a:endParaRPr>
        </a:p>
      </dgm:t>
    </dgm:pt>
    <dgm:pt modelId="{E894F1D2-06B7-4021-BBA2-90D80CDC58DE}">
      <dgm:prSet phldrT="[Text]"/>
      <dgm:spPr>
        <a:solidFill>
          <a:srgbClr val="03ABCD"/>
        </a:solidFill>
      </dgm:spPr>
      <dgm:t>
        <a:bodyPr/>
        <a:lstStyle/>
        <a:p>
          <a:r>
            <a:rPr lang="en-US" dirty="0"/>
            <a:t>Underwriting</a:t>
          </a:r>
        </a:p>
      </dgm:t>
    </dgm:pt>
    <dgm:pt modelId="{65A0BEE2-C3E8-479B-92B4-87FC939899A3}" type="parTrans" cxnId="{D80F0B72-8DB4-4B6D-87D8-50D2C2DBA537}">
      <dgm:prSet/>
      <dgm:spPr/>
      <dgm:t>
        <a:bodyPr/>
        <a:lstStyle/>
        <a:p>
          <a:endParaRPr lang="en-US"/>
        </a:p>
      </dgm:t>
    </dgm:pt>
    <dgm:pt modelId="{519CD962-DCD1-46B0-B7B8-8373BB2E1E9E}" type="sibTrans" cxnId="{D80F0B72-8DB4-4B6D-87D8-50D2C2DBA537}">
      <dgm:prSet>
        <dgm:style>
          <a:lnRef idx="3">
            <a:schemeClr val="accent1"/>
          </a:lnRef>
          <a:fillRef idx="0">
            <a:schemeClr val="accent1"/>
          </a:fillRef>
          <a:effectRef idx="2">
            <a:schemeClr val="accent1"/>
          </a:effectRef>
          <a:fontRef idx="minor">
            <a:schemeClr val="tx1"/>
          </a:fontRef>
        </dgm:style>
      </dgm:prSet>
      <dgm:spPr/>
      <dgm:t>
        <a:bodyPr/>
        <a:lstStyle/>
        <a:p>
          <a:endParaRPr lang="en-US" b="1"/>
        </a:p>
      </dgm:t>
    </dgm:pt>
    <dgm:pt modelId="{71B38263-DAC5-41FE-8346-B41E03FC1463}">
      <dgm:prSet phldrT="[Text]"/>
      <dgm:spPr>
        <a:solidFill>
          <a:srgbClr val="0070C0"/>
        </a:solidFill>
      </dgm:spPr>
      <dgm:t>
        <a:bodyPr/>
        <a:lstStyle/>
        <a:p>
          <a:r>
            <a:rPr lang="en-US" dirty="0"/>
            <a:t>Certificate of Insurance</a:t>
          </a:r>
        </a:p>
      </dgm:t>
    </dgm:pt>
    <dgm:pt modelId="{8A0896B3-8615-4BE2-8E7C-98B58EF4DF8E}" type="parTrans" cxnId="{9806F769-A3D2-402B-8DB9-D442167C90F8}">
      <dgm:prSet/>
      <dgm:spPr/>
      <dgm:t>
        <a:bodyPr/>
        <a:lstStyle/>
        <a:p>
          <a:endParaRPr lang="en-US"/>
        </a:p>
      </dgm:t>
    </dgm:pt>
    <dgm:pt modelId="{23B1AE16-BA38-4006-BEDA-0D93B70BFF87}" type="sibTrans" cxnId="{9806F769-A3D2-402B-8DB9-D442167C90F8}">
      <dgm:prSet>
        <dgm:style>
          <a:lnRef idx="3">
            <a:schemeClr val="accent1"/>
          </a:lnRef>
          <a:fillRef idx="0">
            <a:schemeClr val="accent1"/>
          </a:fillRef>
          <a:effectRef idx="2">
            <a:schemeClr val="accent1"/>
          </a:effectRef>
          <a:fontRef idx="minor">
            <a:schemeClr val="tx1"/>
          </a:fontRef>
        </dgm:style>
      </dgm:prSet>
      <dgm:spPr/>
      <dgm:t>
        <a:bodyPr/>
        <a:lstStyle/>
        <a:p>
          <a:endParaRPr lang="en-US"/>
        </a:p>
      </dgm:t>
    </dgm:pt>
    <dgm:pt modelId="{823F4E1D-8149-4CD1-AD84-3CAB31A85EFE}">
      <dgm:prSet phldrT="[Text]"/>
      <dgm:spPr>
        <a:solidFill>
          <a:srgbClr val="03ABCD"/>
        </a:solidFill>
      </dgm:spPr>
      <dgm:t>
        <a:bodyPr/>
        <a:lstStyle/>
        <a:p>
          <a:r>
            <a:rPr lang="en-US" dirty="0"/>
            <a:t>Credit Committee Approval</a:t>
          </a:r>
        </a:p>
      </dgm:t>
    </dgm:pt>
    <dgm:pt modelId="{883B5162-B041-4EFE-832B-689738BAA468}" type="parTrans" cxnId="{D6B5EA55-2EE7-487F-874D-A4763EB0B38F}">
      <dgm:prSet/>
      <dgm:spPr/>
      <dgm:t>
        <a:bodyPr/>
        <a:lstStyle/>
        <a:p>
          <a:endParaRPr lang="en-US"/>
        </a:p>
      </dgm:t>
    </dgm:pt>
    <dgm:pt modelId="{183F0599-46FA-4088-B609-96A1C2E2DDF8}" type="sibTrans" cxnId="{D6B5EA55-2EE7-487F-874D-A4763EB0B38F}">
      <dgm:prSet>
        <dgm:style>
          <a:lnRef idx="3">
            <a:schemeClr val="accent1"/>
          </a:lnRef>
          <a:fillRef idx="0">
            <a:schemeClr val="accent1"/>
          </a:fillRef>
          <a:effectRef idx="2">
            <a:schemeClr val="accent1"/>
          </a:effectRef>
          <a:fontRef idx="minor">
            <a:schemeClr val="tx1"/>
          </a:fontRef>
        </dgm:style>
      </dgm:prSet>
      <dgm:spPr/>
      <dgm:t>
        <a:bodyPr/>
        <a:lstStyle/>
        <a:p>
          <a:endParaRPr lang="en-US"/>
        </a:p>
      </dgm:t>
    </dgm:pt>
    <dgm:pt modelId="{37716ADE-1C18-409A-8044-C64835E44DB6}">
      <dgm:prSet phldrT="[Text]"/>
      <dgm:spPr>
        <a:solidFill>
          <a:srgbClr val="0070C0"/>
        </a:solidFill>
      </dgm:spPr>
      <dgm:t>
        <a:bodyPr/>
        <a:lstStyle/>
        <a:p>
          <a:r>
            <a:rPr lang="en-US" dirty="0"/>
            <a:t>Board Approval</a:t>
          </a:r>
        </a:p>
      </dgm:t>
    </dgm:pt>
    <dgm:pt modelId="{A15F04E8-4414-4A8F-BB91-69276C33CF42}" type="parTrans" cxnId="{1D123093-47EA-47B1-95E1-BF8D5B798D4B}">
      <dgm:prSet/>
      <dgm:spPr/>
      <dgm:t>
        <a:bodyPr/>
        <a:lstStyle/>
        <a:p>
          <a:endParaRPr lang="en-US"/>
        </a:p>
      </dgm:t>
    </dgm:pt>
    <dgm:pt modelId="{329C4000-FA25-433D-B67D-8140F42AECC2}" type="sibTrans" cxnId="{1D123093-47EA-47B1-95E1-BF8D5B798D4B}">
      <dgm:prSet>
        <dgm:style>
          <a:lnRef idx="3">
            <a:schemeClr val="accent1"/>
          </a:lnRef>
          <a:fillRef idx="0">
            <a:schemeClr val="accent1"/>
          </a:fillRef>
          <a:effectRef idx="2">
            <a:schemeClr val="accent1"/>
          </a:effectRef>
          <a:fontRef idx="minor">
            <a:schemeClr val="tx1"/>
          </a:fontRef>
        </dgm:style>
      </dgm:prSet>
      <dgm:spPr/>
      <dgm:t>
        <a:bodyPr/>
        <a:lstStyle/>
        <a:p>
          <a:endParaRPr lang="en-US"/>
        </a:p>
      </dgm:t>
    </dgm:pt>
    <dgm:pt modelId="{EFD4CF38-13D6-4B72-AB26-8AE55C9FFC28}">
      <dgm:prSet phldrT="[Text]"/>
      <dgm:spPr>
        <a:solidFill>
          <a:srgbClr val="0070C0"/>
        </a:solidFill>
      </dgm:spPr>
      <dgm:t>
        <a:bodyPr/>
        <a:lstStyle/>
        <a:p>
          <a:r>
            <a:rPr lang="en-US" dirty="0"/>
            <a:t>Commitment to Insure</a:t>
          </a:r>
        </a:p>
      </dgm:t>
    </dgm:pt>
    <dgm:pt modelId="{6CDEC5FC-86DD-46B2-952A-5955670B8CE8}" type="parTrans" cxnId="{35873961-54FE-4F01-98EB-801FE41C5FDB}">
      <dgm:prSet/>
      <dgm:spPr/>
      <dgm:t>
        <a:bodyPr/>
        <a:lstStyle/>
        <a:p>
          <a:endParaRPr lang="en-US"/>
        </a:p>
      </dgm:t>
    </dgm:pt>
    <dgm:pt modelId="{A30C05D0-5C0D-4037-8512-DE40E77CD4D2}" type="sibTrans" cxnId="{35873961-54FE-4F01-98EB-801FE41C5FDB}">
      <dgm:prSet>
        <dgm:style>
          <a:lnRef idx="3">
            <a:schemeClr val="accent1"/>
          </a:lnRef>
          <a:fillRef idx="0">
            <a:schemeClr val="accent1"/>
          </a:fillRef>
          <a:effectRef idx="2">
            <a:schemeClr val="accent1"/>
          </a:effectRef>
          <a:fontRef idx="minor">
            <a:schemeClr val="tx1"/>
          </a:fontRef>
        </dgm:style>
      </dgm:prSet>
      <dgm:spPr/>
      <dgm:t>
        <a:bodyPr/>
        <a:lstStyle/>
        <a:p>
          <a:endParaRPr lang="en-US"/>
        </a:p>
      </dgm:t>
    </dgm:pt>
    <dgm:pt modelId="{E7388F82-9F27-4CD4-814A-FEC7CE17418D}">
      <dgm:prSet/>
      <dgm:spPr/>
      <dgm:t>
        <a:bodyPr/>
        <a:lstStyle/>
        <a:p>
          <a:r>
            <a:rPr lang="en-US" dirty="0"/>
            <a:t>Portfolio Surveillance</a:t>
          </a:r>
        </a:p>
      </dgm:t>
    </dgm:pt>
    <dgm:pt modelId="{BDE8FD71-DDF5-437B-B9F1-7AFCF7A1C883}" type="parTrans" cxnId="{93B5B278-17EC-4CD8-9EA8-939D0B167DC1}">
      <dgm:prSet/>
      <dgm:spPr/>
      <dgm:t>
        <a:bodyPr/>
        <a:lstStyle/>
        <a:p>
          <a:endParaRPr lang="en-US"/>
        </a:p>
      </dgm:t>
    </dgm:pt>
    <dgm:pt modelId="{3030BD6E-DEF2-4EFD-9BA1-C268EDBC74EA}" type="sibTrans" cxnId="{93B5B278-17EC-4CD8-9EA8-939D0B167DC1}">
      <dgm:prSet/>
      <dgm:spPr/>
      <dgm:t>
        <a:bodyPr/>
        <a:lstStyle/>
        <a:p>
          <a:endParaRPr lang="en-US"/>
        </a:p>
      </dgm:t>
    </dgm:pt>
    <dgm:pt modelId="{F79D95EF-B02E-44C5-BF94-E555817FCB12}" type="pres">
      <dgm:prSet presAssocID="{AC0AC7CD-2E8A-4EEA-A167-211031B163A0}" presName="Name0" presStyleCnt="0">
        <dgm:presLayoutVars>
          <dgm:dir/>
          <dgm:resizeHandles val="exact"/>
        </dgm:presLayoutVars>
      </dgm:prSet>
      <dgm:spPr/>
    </dgm:pt>
    <dgm:pt modelId="{DAC1CC92-3928-4BDF-B451-F145C46D932C}" type="pres">
      <dgm:prSet presAssocID="{CEBE8535-BF4E-4DAC-A1D7-A98D9490272D}" presName="node" presStyleLbl="node1" presStyleIdx="0" presStyleCnt="7">
        <dgm:presLayoutVars>
          <dgm:bulletEnabled val="1"/>
        </dgm:presLayoutVars>
      </dgm:prSet>
      <dgm:spPr/>
    </dgm:pt>
    <dgm:pt modelId="{00730E62-A2A9-4871-8D90-050A3F35D037}" type="pres">
      <dgm:prSet presAssocID="{ECC021E6-F7CD-43C2-AFD2-22C21CA323F5}" presName="sibTrans" presStyleLbl="sibTrans1D1" presStyleIdx="0" presStyleCnt="6"/>
      <dgm:spPr/>
    </dgm:pt>
    <dgm:pt modelId="{746926A4-F1A8-466D-8D39-0C72FB14914B}" type="pres">
      <dgm:prSet presAssocID="{ECC021E6-F7CD-43C2-AFD2-22C21CA323F5}" presName="connectorText" presStyleLbl="sibTrans1D1" presStyleIdx="0" presStyleCnt="6"/>
      <dgm:spPr/>
    </dgm:pt>
    <dgm:pt modelId="{1BF734A0-EE96-4B37-A1A1-722172B61B9F}" type="pres">
      <dgm:prSet presAssocID="{E894F1D2-06B7-4021-BBA2-90D80CDC58DE}" presName="node" presStyleLbl="node1" presStyleIdx="1" presStyleCnt="7" custLinFactNeighborY="-118">
        <dgm:presLayoutVars>
          <dgm:bulletEnabled val="1"/>
        </dgm:presLayoutVars>
      </dgm:prSet>
      <dgm:spPr/>
    </dgm:pt>
    <dgm:pt modelId="{B2BE1A23-2C45-4A37-8F5C-DC6BC6A31184}" type="pres">
      <dgm:prSet presAssocID="{519CD962-DCD1-46B0-B7B8-8373BB2E1E9E}" presName="sibTrans" presStyleLbl="sibTrans1D1" presStyleIdx="1" presStyleCnt="6"/>
      <dgm:spPr/>
    </dgm:pt>
    <dgm:pt modelId="{DC2DC507-16AE-4A84-B1A0-A70131D544AE}" type="pres">
      <dgm:prSet presAssocID="{519CD962-DCD1-46B0-B7B8-8373BB2E1E9E}" presName="connectorText" presStyleLbl="sibTrans1D1" presStyleIdx="1" presStyleCnt="6"/>
      <dgm:spPr/>
    </dgm:pt>
    <dgm:pt modelId="{752E3F2F-8405-42A9-82A7-9872EDA617E6}" type="pres">
      <dgm:prSet presAssocID="{823F4E1D-8149-4CD1-AD84-3CAB31A85EFE}" presName="node" presStyleLbl="node1" presStyleIdx="2" presStyleCnt="7">
        <dgm:presLayoutVars>
          <dgm:bulletEnabled val="1"/>
        </dgm:presLayoutVars>
      </dgm:prSet>
      <dgm:spPr/>
    </dgm:pt>
    <dgm:pt modelId="{C6D1DED0-5956-49DE-BD3D-FFD772CEF173}" type="pres">
      <dgm:prSet presAssocID="{183F0599-46FA-4088-B609-96A1C2E2DDF8}" presName="sibTrans" presStyleLbl="sibTrans1D1" presStyleIdx="2" presStyleCnt="6"/>
      <dgm:spPr/>
    </dgm:pt>
    <dgm:pt modelId="{18160E87-45DA-4329-9670-A3262236FE08}" type="pres">
      <dgm:prSet presAssocID="{183F0599-46FA-4088-B609-96A1C2E2DDF8}" presName="connectorText" presStyleLbl="sibTrans1D1" presStyleIdx="2" presStyleCnt="6"/>
      <dgm:spPr/>
    </dgm:pt>
    <dgm:pt modelId="{855CB358-12F3-4DB6-B46B-A3BC79E9242B}" type="pres">
      <dgm:prSet presAssocID="{37716ADE-1C18-409A-8044-C64835E44DB6}" presName="node" presStyleLbl="node1" presStyleIdx="3" presStyleCnt="7">
        <dgm:presLayoutVars>
          <dgm:bulletEnabled val="1"/>
        </dgm:presLayoutVars>
      </dgm:prSet>
      <dgm:spPr/>
    </dgm:pt>
    <dgm:pt modelId="{A11DC2BE-0188-45BB-B0B9-7E1135F1A29F}" type="pres">
      <dgm:prSet presAssocID="{329C4000-FA25-433D-B67D-8140F42AECC2}" presName="sibTrans" presStyleLbl="sibTrans1D1" presStyleIdx="3" presStyleCnt="6"/>
      <dgm:spPr/>
    </dgm:pt>
    <dgm:pt modelId="{CA166AD2-E378-4716-A274-61C738646445}" type="pres">
      <dgm:prSet presAssocID="{329C4000-FA25-433D-B67D-8140F42AECC2}" presName="connectorText" presStyleLbl="sibTrans1D1" presStyleIdx="3" presStyleCnt="6"/>
      <dgm:spPr/>
    </dgm:pt>
    <dgm:pt modelId="{3F3FE764-D59C-48B2-B3C4-16E7DB10C994}" type="pres">
      <dgm:prSet presAssocID="{EFD4CF38-13D6-4B72-AB26-8AE55C9FFC28}" presName="node" presStyleLbl="node1" presStyleIdx="4" presStyleCnt="7">
        <dgm:presLayoutVars>
          <dgm:bulletEnabled val="1"/>
        </dgm:presLayoutVars>
      </dgm:prSet>
      <dgm:spPr/>
    </dgm:pt>
    <dgm:pt modelId="{85577EA4-A01C-48DD-AE9E-7AD454692F26}" type="pres">
      <dgm:prSet presAssocID="{A30C05D0-5C0D-4037-8512-DE40E77CD4D2}" presName="sibTrans" presStyleLbl="sibTrans1D1" presStyleIdx="4" presStyleCnt="6"/>
      <dgm:spPr/>
    </dgm:pt>
    <dgm:pt modelId="{C2C79DAA-0584-43E8-82E3-77713E66EE14}" type="pres">
      <dgm:prSet presAssocID="{A30C05D0-5C0D-4037-8512-DE40E77CD4D2}" presName="connectorText" presStyleLbl="sibTrans1D1" presStyleIdx="4" presStyleCnt="6"/>
      <dgm:spPr/>
    </dgm:pt>
    <dgm:pt modelId="{F91E4193-AF97-4DCA-951F-0C15A20263EE}" type="pres">
      <dgm:prSet presAssocID="{71B38263-DAC5-41FE-8346-B41E03FC1463}" presName="node" presStyleLbl="node1" presStyleIdx="5" presStyleCnt="7">
        <dgm:presLayoutVars>
          <dgm:bulletEnabled val="1"/>
        </dgm:presLayoutVars>
      </dgm:prSet>
      <dgm:spPr/>
    </dgm:pt>
    <dgm:pt modelId="{773ED96F-D90E-4363-B7BE-C064D87DBD5F}" type="pres">
      <dgm:prSet presAssocID="{23B1AE16-BA38-4006-BEDA-0D93B70BFF87}" presName="sibTrans" presStyleLbl="sibTrans1D1" presStyleIdx="5" presStyleCnt="6"/>
      <dgm:spPr/>
    </dgm:pt>
    <dgm:pt modelId="{E85D9F98-727D-45CC-9DD9-DA204803B169}" type="pres">
      <dgm:prSet presAssocID="{23B1AE16-BA38-4006-BEDA-0D93B70BFF87}" presName="connectorText" presStyleLbl="sibTrans1D1" presStyleIdx="5" presStyleCnt="6"/>
      <dgm:spPr/>
    </dgm:pt>
    <dgm:pt modelId="{5CE00981-0576-4918-95C8-74BF1BF3ED4B}" type="pres">
      <dgm:prSet presAssocID="{E7388F82-9F27-4CD4-814A-FEC7CE17418D}" presName="node" presStyleLbl="node1" presStyleIdx="6" presStyleCnt="7">
        <dgm:presLayoutVars>
          <dgm:bulletEnabled val="1"/>
        </dgm:presLayoutVars>
      </dgm:prSet>
      <dgm:spPr/>
    </dgm:pt>
  </dgm:ptLst>
  <dgm:cxnLst>
    <dgm:cxn modelId="{09109202-5558-4173-99D2-549FD31375A1}" type="presOf" srcId="{519CD962-DCD1-46B0-B7B8-8373BB2E1E9E}" destId="{B2BE1A23-2C45-4A37-8F5C-DC6BC6A31184}" srcOrd="0" destOrd="0" presId="urn:microsoft.com/office/officeart/2005/8/layout/bProcess3"/>
    <dgm:cxn modelId="{56829502-61CB-48C4-8DB6-734B434A65DB}" type="presOf" srcId="{183F0599-46FA-4088-B609-96A1C2E2DDF8}" destId="{C6D1DED0-5956-49DE-BD3D-FFD772CEF173}" srcOrd="0" destOrd="0" presId="urn:microsoft.com/office/officeart/2005/8/layout/bProcess3"/>
    <dgm:cxn modelId="{2132570F-5A34-4D47-BF5C-1EF10C81B236}" srcId="{AC0AC7CD-2E8A-4EEA-A167-211031B163A0}" destId="{CEBE8535-BF4E-4DAC-A1D7-A98D9490272D}" srcOrd="0" destOrd="0" parTransId="{F13A262A-95C0-4B5B-9F17-8893D6AB6428}" sibTransId="{ECC021E6-F7CD-43C2-AFD2-22C21CA323F5}"/>
    <dgm:cxn modelId="{82EEC315-EBAD-47F7-9EED-3B78686350C0}" type="presOf" srcId="{A30C05D0-5C0D-4037-8512-DE40E77CD4D2}" destId="{C2C79DAA-0584-43E8-82E3-77713E66EE14}" srcOrd="1" destOrd="0" presId="urn:microsoft.com/office/officeart/2005/8/layout/bProcess3"/>
    <dgm:cxn modelId="{F15FF21E-79A1-41F7-B7B2-E333B4DFCBAB}" type="presOf" srcId="{37716ADE-1C18-409A-8044-C64835E44DB6}" destId="{855CB358-12F3-4DB6-B46B-A3BC79E9242B}" srcOrd="0" destOrd="0" presId="urn:microsoft.com/office/officeart/2005/8/layout/bProcess3"/>
    <dgm:cxn modelId="{96D5293A-7134-4AB7-B849-5F40430A9F52}" type="presOf" srcId="{A30C05D0-5C0D-4037-8512-DE40E77CD4D2}" destId="{85577EA4-A01C-48DD-AE9E-7AD454692F26}" srcOrd="0" destOrd="0" presId="urn:microsoft.com/office/officeart/2005/8/layout/bProcess3"/>
    <dgm:cxn modelId="{AD925C3B-2D14-4A7E-8E63-63ED146B787A}" type="presOf" srcId="{EFD4CF38-13D6-4B72-AB26-8AE55C9FFC28}" destId="{3F3FE764-D59C-48B2-B3C4-16E7DB10C994}" srcOrd="0" destOrd="0" presId="urn:microsoft.com/office/officeart/2005/8/layout/bProcess3"/>
    <dgm:cxn modelId="{163A3340-DD44-4438-A848-BC9E86C0AE01}" type="presOf" srcId="{ECC021E6-F7CD-43C2-AFD2-22C21CA323F5}" destId="{746926A4-F1A8-466D-8D39-0C72FB14914B}" srcOrd="1" destOrd="0" presId="urn:microsoft.com/office/officeart/2005/8/layout/bProcess3"/>
    <dgm:cxn modelId="{AB91355F-A17C-4C36-B30A-0134E2875F26}" type="presOf" srcId="{AC0AC7CD-2E8A-4EEA-A167-211031B163A0}" destId="{F79D95EF-B02E-44C5-BF94-E555817FCB12}" srcOrd="0" destOrd="0" presId="urn:microsoft.com/office/officeart/2005/8/layout/bProcess3"/>
    <dgm:cxn modelId="{42020F60-F478-4B4F-B505-F8D36F35A4C0}" type="presOf" srcId="{23B1AE16-BA38-4006-BEDA-0D93B70BFF87}" destId="{E85D9F98-727D-45CC-9DD9-DA204803B169}" srcOrd="1" destOrd="0" presId="urn:microsoft.com/office/officeart/2005/8/layout/bProcess3"/>
    <dgm:cxn modelId="{35873961-54FE-4F01-98EB-801FE41C5FDB}" srcId="{AC0AC7CD-2E8A-4EEA-A167-211031B163A0}" destId="{EFD4CF38-13D6-4B72-AB26-8AE55C9FFC28}" srcOrd="4" destOrd="0" parTransId="{6CDEC5FC-86DD-46B2-952A-5955670B8CE8}" sibTransId="{A30C05D0-5C0D-4037-8512-DE40E77CD4D2}"/>
    <dgm:cxn modelId="{9B6B9342-B7BA-435A-BA5B-AF7E6080F8D1}" type="presOf" srcId="{71B38263-DAC5-41FE-8346-B41E03FC1463}" destId="{F91E4193-AF97-4DCA-951F-0C15A20263EE}" srcOrd="0" destOrd="0" presId="urn:microsoft.com/office/officeart/2005/8/layout/bProcess3"/>
    <dgm:cxn modelId="{56A78C68-4DC4-4F09-AC14-5F383F854BE3}" type="presOf" srcId="{329C4000-FA25-433D-B67D-8140F42AECC2}" destId="{CA166AD2-E378-4716-A274-61C738646445}" srcOrd="1" destOrd="0" presId="urn:microsoft.com/office/officeart/2005/8/layout/bProcess3"/>
    <dgm:cxn modelId="{9806F769-A3D2-402B-8DB9-D442167C90F8}" srcId="{AC0AC7CD-2E8A-4EEA-A167-211031B163A0}" destId="{71B38263-DAC5-41FE-8346-B41E03FC1463}" srcOrd="5" destOrd="0" parTransId="{8A0896B3-8615-4BE2-8E7C-98B58EF4DF8E}" sibTransId="{23B1AE16-BA38-4006-BEDA-0D93B70BFF87}"/>
    <dgm:cxn modelId="{D80F0B72-8DB4-4B6D-87D8-50D2C2DBA537}" srcId="{AC0AC7CD-2E8A-4EEA-A167-211031B163A0}" destId="{E894F1D2-06B7-4021-BBA2-90D80CDC58DE}" srcOrd="1" destOrd="0" parTransId="{65A0BEE2-C3E8-479B-92B4-87FC939899A3}" sibTransId="{519CD962-DCD1-46B0-B7B8-8373BB2E1E9E}"/>
    <dgm:cxn modelId="{D6B5EA55-2EE7-487F-874D-A4763EB0B38F}" srcId="{AC0AC7CD-2E8A-4EEA-A167-211031B163A0}" destId="{823F4E1D-8149-4CD1-AD84-3CAB31A85EFE}" srcOrd="2" destOrd="0" parTransId="{883B5162-B041-4EFE-832B-689738BAA468}" sibTransId="{183F0599-46FA-4088-B609-96A1C2E2DDF8}"/>
    <dgm:cxn modelId="{C7C36F76-9EFF-4171-B1F3-3F76BB70E5B2}" type="presOf" srcId="{E7388F82-9F27-4CD4-814A-FEC7CE17418D}" destId="{5CE00981-0576-4918-95C8-74BF1BF3ED4B}" srcOrd="0" destOrd="0" presId="urn:microsoft.com/office/officeart/2005/8/layout/bProcess3"/>
    <dgm:cxn modelId="{93B5B278-17EC-4CD8-9EA8-939D0B167DC1}" srcId="{AC0AC7CD-2E8A-4EEA-A167-211031B163A0}" destId="{E7388F82-9F27-4CD4-814A-FEC7CE17418D}" srcOrd="6" destOrd="0" parTransId="{BDE8FD71-DDF5-437B-B9F1-7AFCF7A1C883}" sibTransId="{3030BD6E-DEF2-4EFD-9BA1-C268EDBC74EA}"/>
    <dgm:cxn modelId="{1D123093-47EA-47B1-95E1-BF8D5B798D4B}" srcId="{AC0AC7CD-2E8A-4EEA-A167-211031B163A0}" destId="{37716ADE-1C18-409A-8044-C64835E44DB6}" srcOrd="3" destOrd="0" parTransId="{A15F04E8-4414-4A8F-BB91-69276C33CF42}" sibTransId="{329C4000-FA25-433D-B67D-8140F42AECC2}"/>
    <dgm:cxn modelId="{9696229A-8C33-49CE-A158-54748E2B9FCE}" type="presOf" srcId="{519CD962-DCD1-46B0-B7B8-8373BB2E1E9E}" destId="{DC2DC507-16AE-4A84-B1A0-A70131D544AE}" srcOrd="1" destOrd="0" presId="urn:microsoft.com/office/officeart/2005/8/layout/bProcess3"/>
    <dgm:cxn modelId="{B68BE8AC-4D2A-444C-ADE4-7ECC0E73E2B7}" type="presOf" srcId="{CEBE8535-BF4E-4DAC-A1D7-A98D9490272D}" destId="{DAC1CC92-3928-4BDF-B451-F145C46D932C}" srcOrd="0" destOrd="0" presId="urn:microsoft.com/office/officeart/2005/8/layout/bProcess3"/>
    <dgm:cxn modelId="{F997F3C5-9FF3-47DB-B57F-6AA184EB27EE}" type="presOf" srcId="{ECC021E6-F7CD-43C2-AFD2-22C21CA323F5}" destId="{00730E62-A2A9-4871-8D90-050A3F35D037}" srcOrd="0" destOrd="0" presId="urn:microsoft.com/office/officeart/2005/8/layout/bProcess3"/>
    <dgm:cxn modelId="{6EF36ECB-C66A-4723-A91A-F91EB2149A02}" type="presOf" srcId="{E894F1D2-06B7-4021-BBA2-90D80CDC58DE}" destId="{1BF734A0-EE96-4B37-A1A1-722172B61B9F}" srcOrd="0" destOrd="0" presId="urn:microsoft.com/office/officeart/2005/8/layout/bProcess3"/>
    <dgm:cxn modelId="{FF66D2D9-7EE1-4E84-91DF-39207A193F4C}" type="presOf" srcId="{329C4000-FA25-433D-B67D-8140F42AECC2}" destId="{A11DC2BE-0188-45BB-B0B9-7E1135F1A29F}" srcOrd="0" destOrd="0" presId="urn:microsoft.com/office/officeart/2005/8/layout/bProcess3"/>
    <dgm:cxn modelId="{4111C5E7-6D37-4B5E-B437-072318F0D747}" type="presOf" srcId="{23B1AE16-BA38-4006-BEDA-0D93B70BFF87}" destId="{773ED96F-D90E-4363-B7BE-C064D87DBD5F}" srcOrd="0" destOrd="0" presId="urn:microsoft.com/office/officeart/2005/8/layout/bProcess3"/>
    <dgm:cxn modelId="{F66392EE-AA44-4308-AA43-916C0930B2EA}" type="presOf" srcId="{183F0599-46FA-4088-B609-96A1C2E2DDF8}" destId="{18160E87-45DA-4329-9670-A3262236FE08}" srcOrd="1" destOrd="0" presId="urn:microsoft.com/office/officeart/2005/8/layout/bProcess3"/>
    <dgm:cxn modelId="{434CB5F5-5160-42FE-88C1-F107A42B9351}" type="presOf" srcId="{823F4E1D-8149-4CD1-AD84-3CAB31A85EFE}" destId="{752E3F2F-8405-42A9-82A7-9872EDA617E6}" srcOrd="0" destOrd="0" presId="urn:microsoft.com/office/officeart/2005/8/layout/bProcess3"/>
    <dgm:cxn modelId="{528B3F09-FEA3-4DED-8BD9-24160B90C849}" type="presParOf" srcId="{F79D95EF-B02E-44C5-BF94-E555817FCB12}" destId="{DAC1CC92-3928-4BDF-B451-F145C46D932C}" srcOrd="0" destOrd="0" presId="urn:microsoft.com/office/officeart/2005/8/layout/bProcess3"/>
    <dgm:cxn modelId="{A916B70A-F7EF-41D5-BA4E-BB4838D269D2}" type="presParOf" srcId="{F79D95EF-B02E-44C5-BF94-E555817FCB12}" destId="{00730E62-A2A9-4871-8D90-050A3F35D037}" srcOrd="1" destOrd="0" presId="urn:microsoft.com/office/officeart/2005/8/layout/bProcess3"/>
    <dgm:cxn modelId="{799E38BF-1780-424F-837A-6C7D16D17AB7}" type="presParOf" srcId="{00730E62-A2A9-4871-8D90-050A3F35D037}" destId="{746926A4-F1A8-466D-8D39-0C72FB14914B}" srcOrd="0" destOrd="0" presId="urn:microsoft.com/office/officeart/2005/8/layout/bProcess3"/>
    <dgm:cxn modelId="{9C1B5E20-3AF8-4B27-BEA4-1D32D0EC990B}" type="presParOf" srcId="{F79D95EF-B02E-44C5-BF94-E555817FCB12}" destId="{1BF734A0-EE96-4B37-A1A1-722172B61B9F}" srcOrd="2" destOrd="0" presId="urn:microsoft.com/office/officeart/2005/8/layout/bProcess3"/>
    <dgm:cxn modelId="{8E227848-E7AE-48F3-ACA7-929171EEA3B7}" type="presParOf" srcId="{F79D95EF-B02E-44C5-BF94-E555817FCB12}" destId="{B2BE1A23-2C45-4A37-8F5C-DC6BC6A31184}" srcOrd="3" destOrd="0" presId="urn:microsoft.com/office/officeart/2005/8/layout/bProcess3"/>
    <dgm:cxn modelId="{00B20722-8886-43F5-8E9A-888E429D8462}" type="presParOf" srcId="{B2BE1A23-2C45-4A37-8F5C-DC6BC6A31184}" destId="{DC2DC507-16AE-4A84-B1A0-A70131D544AE}" srcOrd="0" destOrd="0" presId="urn:microsoft.com/office/officeart/2005/8/layout/bProcess3"/>
    <dgm:cxn modelId="{D941926C-404E-40DE-BCBE-5AA02726C2E7}" type="presParOf" srcId="{F79D95EF-B02E-44C5-BF94-E555817FCB12}" destId="{752E3F2F-8405-42A9-82A7-9872EDA617E6}" srcOrd="4" destOrd="0" presId="urn:microsoft.com/office/officeart/2005/8/layout/bProcess3"/>
    <dgm:cxn modelId="{B61387D3-39FF-4682-B5A1-192D6A101D0A}" type="presParOf" srcId="{F79D95EF-B02E-44C5-BF94-E555817FCB12}" destId="{C6D1DED0-5956-49DE-BD3D-FFD772CEF173}" srcOrd="5" destOrd="0" presId="urn:microsoft.com/office/officeart/2005/8/layout/bProcess3"/>
    <dgm:cxn modelId="{2C0EAD5A-759C-4E06-9440-A15A22A735B5}" type="presParOf" srcId="{C6D1DED0-5956-49DE-BD3D-FFD772CEF173}" destId="{18160E87-45DA-4329-9670-A3262236FE08}" srcOrd="0" destOrd="0" presId="urn:microsoft.com/office/officeart/2005/8/layout/bProcess3"/>
    <dgm:cxn modelId="{45182F41-6104-4CB1-9B1B-C97C6E79B769}" type="presParOf" srcId="{F79D95EF-B02E-44C5-BF94-E555817FCB12}" destId="{855CB358-12F3-4DB6-B46B-A3BC79E9242B}" srcOrd="6" destOrd="0" presId="urn:microsoft.com/office/officeart/2005/8/layout/bProcess3"/>
    <dgm:cxn modelId="{BD1E6CDD-8004-456C-BDB6-32BA10D006C6}" type="presParOf" srcId="{F79D95EF-B02E-44C5-BF94-E555817FCB12}" destId="{A11DC2BE-0188-45BB-B0B9-7E1135F1A29F}" srcOrd="7" destOrd="0" presId="urn:microsoft.com/office/officeart/2005/8/layout/bProcess3"/>
    <dgm:cxn modelId="{791C03F6-42CC-48A4-8F55-5A79BEE5B8BA}" type="presParOf" srcId="{A11DC2BE-0188-45BB-B0B9-7E1135F1A29F}" destId="{CA166AD2-E378-4716-A274-61C738646445}" srcOrd="0" destOrd="0" presId="urn:microsoft.com/office/officeart/2005/8/layout/bProcess3"/>
    <dgm:cxn modelId="{C2524171-5618-4D69-88CA-3736DF44CCDE}" type="presParOf" srcId="{F79D95EF-B02E-44C5-BF94-E555817FCB12}" destId="{3F3FE764-D59C-48B2-B3C4-16E7DB10C994}" srcOrd="8" destOrd="0" presId="urn:microsoft.com/office/officeart/2005/8/layout/bProcess3"/>
    <dgm:cxn modelId="{F313D04A-688C-4ACE-9010-DB26BC69D441}" type="presParOf" srcId="{F79D95EF-B02E-44C5-BF94-E555817FCB12}" destId="{85577EA4-A01C-48DD-AE9E-7AD454692F26}" srcOrd="9" destOrd="0" presId="urn:microsoft.com/office/officeart/2005/8/layout/bProcess3"/>
    <dgm:cxn modelId="{C9B2B36F-A345-4897-9826-C64868A1917A}" type="presParOf" srcId="{85577EA4-A01C-48DD-AE9E-7AD454692F26}" destId="{C2C79DAA-0584-43E8-82E3-77713E66EE14}" srcOrd="0" destOrd="0" presId="urn:microsoft.com/office/officeart/2005/8/layout/bProcess3"/>
    <dgm:cxn modelId="{B04FDE36-436B-4B36-9E5C-1AE2AB66A81D}" type="presParOf" srcId="{F79D95EF-B02E-44C5-BF94-E555817FCB12}" destId="{F91E4193-AF97-4DCA-951F-0C15A20263EE}" srcOrd="10" destOrd="0" presId="urn:microsoft.com/office/officeart/2005/8/layout/bProcess3"/>
    <dgm:cxn modelId="{74BF8AA1-302F-4375-8B58-B177F3642FAF}" type="presParOf" srcId="{F79D95EF-B02E-44C5-BF94-E555817FCB12}" destId="{773ED96F-D90E-4363-B7BE-C064D87DBD5F}" srcOrd="11" destOrd="0" presId="urn:microsoft.com/office/officeart/2005/8/layout/bProcess3"/>
    <dgm:cxn modelId="{D06D7131-5B15-4802-BFA3-E975EE2DC20F}" type="presParOf" srcId="{773ED96F-D90E-4363-B7BE-C064D87DBD5F}" destId="{E85D9F98-727D-45CC-9DD9-DA204803B169}" srcOrd="0" destOrd="0" presId="urn:microsoft.com/office/officeart/2005/8/layout/bProcess3"/>
    <dgm:cxn modelId="{4861886B-B671-4598-9221-18B360002809}" type="presParOf" srcId="{F79D95EF-B02E-44C5-BF94-E555817FCB12}" destId="{5CE00981-0576-4918-95C8-74BF1BF3ED4B}" srcOrd="12" destOrd="0" presId="urn:microsoft.com/office/officeart/2005/8/layout/bProcess3"/>
  </dgm:cxnLst>
  <dgm:bg>
    <a:noFill/>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9C6E2D-AE94-48A0-80D4-7C983097B3C7}">
      <dsp:nvSpPr>
        <dsp:cNvPr id="0" name=""/>
        <dsp:cNvSpPr/>
      </dsp:nvSpPr>
      <dsp:spPr>
        <a:xfrm>
          <a:off x="5569033" y="3198487"/>
          <a:ext cx="91440" cy="373916"/>
        </a:xfrm>
        <a:custGeom>
          <a:avLst/>
          <a:gdLst/>
          <a:ahLst/>
          <a:cxnLst/>
          <a:rect l="0" t="0" r="0" b="0"/>
          <a:pathLst>
            <a:path>
              <a:moveTo>
                <a:pt x="45720" y="0"/>
              </a:moveTo>
              <a:lnTo>
                <a:pt x="45720" y="37391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EAF9D0-1D0B-4588-ADD9-5091832125B3}">
      <dsp:nvSpPr>
        <dsp:cNvPr id="0" name=""/>
        <dsp:cNvSpPr/>
      </dsp:nvSpPr>
      <dsp:spPr>
        <a:xfrm>
          <a:off x="5569033" y="2008168"/>
          <a:ext cx="91440" cy="373916"/>
        </a:xfrm>
        <a:custGeom>
          <a:avLst/>
          <a:gdLst/>
          <a:ahLst/>
          <a:cxnLst/>
          <a:rect l="0" t="0" r="0" b="0"/>
          <a:pathLst>
            <a:path>
              <a:moveTo>
                <a:pt x="45720" y="0"/>
              </a:moveTo>
              <a:lnTo>
                <a:pt x="45720" y="37391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81E5F5-1AE0-4A48-BE4B-FEB585D58353}">
      <dsp:nvSpPr>
        <dsp:cNvPr id="0" name=""/>
        <dsp:cNvSpPr/>
      </dsp:nvSpPr>
      <dsp:spPr>
        <a:xfrm>
          <a:off x="4043373" y="817848"/>
          <a:ext cx="1571379" cy="373916"/>
        </a:xfrm>
        <a:custGeom>
          <a:avLst/>
          <a:gdLst/>
          <a:ahLst/>
          <a:cxnLst/>
          <a:rect l="0" t="0" r="0" b="0"/>
          <a:pathLst>
            <a:path>
              <a:moveTo>
                <a:pt x="0" y="0"/>
              </a:moveTo>
              <a:lnTo>
                <a:pt x="0" y="254813"/>
              </a:lnTo>
              <a:lnTo>
                <a:pt x="1571379" y="254813"/>
              </a:lnTo>
              <a:lnTo>
                <a:pt x="1571379" y="37391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9632AD-A520-406F-BBF5-6CA9C92CFC72}">
      <dsp:nvSpPr>
        <dsp:cNvPr id="0" name=""/>
        <dsp:cNvSpPr/>
      </dsp:nvSpPr>
      <dsp:spPr>
        <a:xfrm>
          <a:off x="3997653" y="817848"/>
          <a:ext cx="91440" cy="373916"/>
        </a:xfrm>
        <a:custGeom>
          <a:avLst/>
          <a:gdLst/>
          <a:ahLst/>
          <a:cxnLst/>
          <a:rect l="0" t="0" r="0" b="0"/>
          <a:pathLst>
            <a:path>
              <a:moveTo>
                <a:pt x="45720" y="0"/>
              </a:moveTo>
              <a:lnTo>
                <a:pt x="45720" y="37391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55095A-1368-4BA0-9D95-B7BBF0908380}">
      <dsp:nvSpPr>
        <dsp:cNvPr id="0" name=""/>
        <dsp:cNvSpPr/>
      </dsp:nvSpPr>
      <dsp:spPr>
        <a:xfrm>
          <a:off x="2471994" y="817848"/>
          <a:ext cx="1571379" cy="373916"/>
        </a:xfrm>
        <a:custGeom>
          <a:avLst/>
          <a:gdLst/>
          <a:ahLst/>
          <a:cxnLst/>
          <a:rect l="0" t="0" r="0" b="0"/>
          <a:pathLst>
            <a:path>
              <a:moveTo>
                <a:pt x="1571379" y="0"/>
              </a:moveTo>
              <a:lnTo>
                <a:pt x="1571379" y="254813"/>
              </a:lnTo>
              <a:lnTo>
                <a:pt x="0" y="254813"/>
              </a:lnTo>
              <a:lnTo>
                <a:pt x="0" y="37391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329E53-14BD-45DF-90D6-9B388FF2B1E5}">
      <dsp:nvSpPr>
        <dsp:cNvPr id="0" name=""/>
        <dsp:cNvSpPr/>
      </dsp:nvSpPr>
      <dsp:spPr>
        <a:xfrm>
          <a:off x="3400536" y="1445"/>
          <a:ext cx="1285674" cy="8164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47EDBE-A1CE-46EF-AC6F-028CC8C8506E}">
      <dsp:nvSpPr>
        <dsp:cNvPr id="0" name=""/>
        <dsp:cNvSpPr/>
      </dsp:nvSpPr>
      <dsp:spPr>
        <a:xfrm>
          <a:off x="3543389" y="137155"/>
          <a:ext cx="1285674" cy="81640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i="1" kern="1200" dirty="0">
              <a:solidFill>
                <a:schemeClr val="tx2">
                  <a:lumMod val="50000"/>
                </a:schemeClr>
              </a:solidFill>
              <a:latin typeface="Times New Roman" panose="02020603050405020304" pitchFamily="18" charset="0"/>
              <a:cs typeface="Times New Roman" panose="02020603050405020304" pitchFamily="18" charset="0"/>
            </a:rPr>
            <a:t>Eric Enderlin</a:t>
          </a:r>
        </a:p>
        <a:p>
          <a:pPr marL="0" lvl="0" indent="0" algn="ctr" defTabSz="533400">
            <a:lnSpc>
              <a:spcPct val="90000"/>
            </a:lnSpc>
            <a:spcBef>
              <a:spcPct val="0"/>
            </a:spcBef>
            <a:spcAft>
              <a:spcPct val="35000"/>
            </a:spcAft>
            <a:buNone/>
          </a:pPr>
          <a:r>
            <a:rPr lang="en-US" sz="1200" b="1" i="1" kern="1200" dirty="0">
              <a:solidFill>
                <a:schemeClr val="tx2">
                  <a:lumMod val="50000"/>
                </a:schemeClr>
              </a:solidFill>
              <a:latin typeface="Times New Roman" panose="02020603050405020304" pitchFamily="18" charset="0"/>
              <a:cs typeface="Times New Roman" panose="02020603050405020304" pitchFamily="18" charset="0"/>
            </a:rPr>
            <a:t>President</a:t>
          </a:r>
        </a:p>
      </dsp:txBody>
      <dsp:txXfrm>
        <a:off x="3567301" y="161067"/>
        <a:ext cx="1237850" cy="768579"/>
      </dsp:txXfrm>
    </dsp:sp>
    <dsp:sp modelId="{28190C9F-0C68-4642-BDD4-FD6CF51EFF5C}">
      <dsp:nvSpPr>
        <dsp:cNvPr id="0" name=""/>
        <dsp:cNvSpPr/>
      </dsp:nvSpPr>
      <dsp:spPr>
        <a:xfrm>
          <a:off x="1829157" y="1191764"/>
          <a:ext cx="1285674" cy="8164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FD1E95-3A36-424D-87E3-9B9E8E61A560}">
      <dsp:nvSpPr>
        <dsp:cNvPr id="0" name=""/>
        <dsp:cNvSpPr/>
      </dsp:nvSpPr>
      <dsp:spPr>
        <a:xfrm>
          <a:off x="1972009" y="1327475"/>
          <a:ext cx="1285674" cy="81640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i="1" kern="1200" dirty="0">
              <a:solidFill>
                <a:schemeClr val="tx2">
                  <a:lumMod val="50000"/>
                </a:schemeClr>
              </a:solidFill>
              <a:latin typeface="Times New Roman" panose="02020603050405020304" pitchFamily="18" charset="0"/>
              <a:cs typeface="Times New Roman" panose="02020603050405020304" pitchFamily="18" charset="0"/>
            </a:rPr>
            <a:t>Rich Froehlich</a:t>
          </a:r>
        </a:p>
        <a:p>
          <a:pPr marL="0" lvl="0" indent="0" algn="ctr" defTabSz="533400">
            <a:lnSpc>
              <a:spcPct val="90000"/>
            </a:lnSpc>
            <a:spcBef>
              <a:spcPct val="0"/>
            </a:spcBef>
            <a:spcAft>
              <a:spcPct val="35000"/>
            </a:spcAft>
            <a:buNone/>
          </a:pPr>
          <a:r>
            <a:rPr lang="en-US" sz="1200" b="1" i="1" kern="1200" dirty="0">
              <a:solidFill>
                <a:schemeClr val="tx2">
                  <a:lumMod val="50000"/>
                </a:schemeClr>
              </a:solidFill>
              <a:latin typeface="Times New Roman" panose="02020603050405020304" pitchFamily="18" charset="0"/>
              <a:cs typeface="Times New Roman" panose="02020603050405020304" pitchFamily="18" charset="0"/>
            </a:rPr>
            <a:t>First EVP &amp; Chief Operating Officer</a:t>
          </a:r>
        </a:p>
      </dsp:txBody>
      <dsp:txXfrm>
        <a:off x="1995921" y="1351387"/>
        <a:ext cx="1237850" cy="768579"/>
      </dsp:txXfrm>
    </dsp:sp>
    <dsp:sp modelId="{0C61A2F6-8AAA-4008-AF7B-0D35AF51DF9C}">
      <dsp:nvSpPr>
        <dsp:cNvPr id="0" name=""/>
        <dsp:cNvSpPr/>
      </dsp:nvSpPr>
      <dsp:spPr>
        <a:xfrm>
          <a:off x="3400536" y="1191764"/>
          <a:ext cx="1285674" cy="8164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246781-EFEB-4C97-9C8F-B4FA735B0310}">
      <dsp:nvSpPr>
        <dsp:cNvPr id="0" name=""/>
        <dsp:cNvSpPr/>
      </dsp:nvSpPr>
      <dsp:spPr>
        <a:xfrm>
          <a:off x="3543389" y="1327475"/>
          <a:ext cx="1285674" cy="81640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i="1" kern="1200" dirty="0">
              <a:solidFill>
                <a:schemeClr val="tx2">
                  <a:lumMod val="50000"/>
                </a:schemeClr>
              </a:solidFill>
              <a:latin typeface="Times New Roman" panose="02020603050405020304" pitchFamily="18" charset="0"/>
              <a:cs typeface="Times New Roman" panose="02020603050405020304" pitchFamily="18" charset="0"/>
            </a:rPr>
            <a:t>Susannah Lipsyte General Counsel</a:t>
          </a:r>
        </a:p>
      </dsp:txBody>
      <dsp:txXfrm>
        <a:off x="3567301" y="1351387"/>
        <a:ext cx="1237850" cy="768579"/>
      </dsp:txXfrm>
    </dsp:sp>
    <dsp:sp modelId="{50ACD029-E01C-42E1-8F77-1059A1E96BB7}">
      <dsp:nvSpPr>
        <dsp:cNvPr id="0" name=""/>
        <dsp:cNvSpPr/>
      </dsp:nvSpPr>
      <dsp:spPr>
        <a:xfrm>
          <a:off x="4971916" y="1191764"/>
          <a:ext cx="1285674" cy="8164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E1CB73-9AAF-4B6C-8F6C-48E797DF8328}">
      <dsp:nvSpPr>
        <dsp:cNvPr id="0" name=""/>
        <dsp:cNvSpPr/>
      </dsp:nvSpPr>
      <dsp:spPr>
        <a:xfrm>
          <a:off x="5114768" y="1327475"/>
          <a:ext cx="1285674" cy="81640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i="1" kern="1200" dirty="0">
              <a:solidFill>
                <a:schemeClr val="tx2">
                  <a:lumMod val="50000"/>
                </a:schemeClr>
              </a:solidFill>
              <a:latin typeface="Times New Roman" panose="02020603050405020304" pitchFamily="18" charset="0"/>
              <a:cs typeface="Times New Roman" panose="02020603050405020304" pitchFamily="18" charset="0"/>
            </a:rPr>
            <a:t>Terry Gigliello Executive Vice President</a:t>
          </a:r>
        </a:p>
      </dsp:txBody>
      <dsp:txXfrm>
        <a:off x="5138680" y="1351387"/>
        <a:ext cx="1237850" cy="768579"/>
      </dsp:txXfrm>
    </dsp:sp>
    <dsp:sp modelId="{5E143AA1-4C2A-4727-AC16-AF3B816BD8BD}">
      <dsp:nvSpPr>
        <dsp:cNvPr id="0" name=""/>
        <dsp:cNvSpPr/>
      </dsp:nvSpPr>
      <dsp:spPr>
        <a:xfrm>
          <a:off x="4971916" y="2382084"/>
          <a:ext cx="1285674" cy="8164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4B9AA8-1F2B-4D25-917A-5DA0C667BD43}">
      <dsp:nvSpPr>
        <dsp:cNvPr id="0" name=""/>
        <dsp:cNvSpPr/>
      </dsp:nvSpPr>
      <dsp:spPr>
        <a:xfrm>
          <a:off x="5114768" y="2517794"/>
          <a:ext cx="1285674" cy="81640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i="1" kern="1200" dirty="0">
              <a:solidFill>
                <a:schemeClr val="tx2">
                  <a:lumMod val="50000"/>
                </a:schemeClr>
              </a:solidFill>
              <a:latin typeface="Times New Roman" panose="02020603050405020304" pitchFamily="18" charset="0"/>
              <a:cs typeface="Times New Roman" panose="02020603050405020304" pitchFamily="18" charset="0"/>
            </a:rPr>
            <a:t>Horace Greene</a:t>
          </a:r>
        </a:p>
        <a:p>
          <a:pPr marL="0" lvl="0" indent="0" algn="ctr" defTabSz="533400">
            <a:lnSpc>
              <a:spcPct val="90000"/>
            </a:lnSpc>
            <a:spcBef>
              <a:spcPct val="0"/>
            </a:spcBef>
            <a:spcAft>
              <a:spcPct val="35000"/>
            </a:spcAft>
            <a:buNone/>
          </a:pPr>
          <a:r>
            <a:rPr lang="en-US" sz="1200" b="1" i="1" kern="1200" dirty="0">
              <a:solidFill>
                <a:schemeClr val="tx2">
                  <a:lumMod val="50000"/>
                </a:schemeClr>
              </a:solidFill>
              <a:latin typeface="Times New Roman" panose="02020603050405020304" pitchFamily="18" charset="0"/>
              <a:cs typeface="Times New Roman" panose="02020603050405020304" pitchFamily="18" charset="0"/>
            </a:rPr>
            <a:t>Project Manager</a:t>
          </a:r>
        </a:p>
      </dsp:txBody>
      <dsp:txXfrm>
        <a:off x="5138680" y="2541706"/>
        <a:ext cx="1237850" cy="768579"/>
      </dsp:txXfrm>
    </dsp:sp>
    <dsp:sp modelId="{C86B6797-49F9-4A9D-B536-D26466B17684}">
      <dsp:nvSpPr>
        <dsp:cNvPr id="0" name=""/>
        <dsp:cNvSpPr/>
      </dsp:nvSpPr>
      <dsp:spPr>
        <a:xfrm>
          <a:off x="4971916" y="3572404"/>
          <a:ext cx="1285674" cy="8164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847CFF-7B9B-402B-8255-0123F7903518}">
      <dsp:nvSpPr>
        <dsp:cNvPr id="0" name=""/>
        <dsp:cNvSpPr/>
      </dsp:nvSpPr>
      <dsp:spPr>
        <a:xfrm>
          <a:off x="5114768" y="3708114"/>
          <a:ext cx="1285674" cy="81640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i="1" kern="1200" dirty="0">
              <a:solidFill>
                <a:schemeClr val="tx2">
                  <a:lumMod val="50000"/>
                </a:schemeClr>
              </a:solidFill>
              <a:latin typeface="Times New Roman" panose="02020603050405020304" pitchFamily="18" charset="0"/>
              <a:cs typeface="Times New Roman" panose="02020603050405020304" pitchFamily="18" charset="0"/>
            </a:rPr>
            <a:t>Sonia Medina</a:t>
          </a:r>
        </a:p>
        <a:p>
          <a:pPr marL="0" lvl="0" indent="0" algn="ctr" defTabSz="533400">
            <a:lnSpc>
              <a:spcPct val="90000"/>
            </a:lnSpc>
            <a:spcBef>
              <a:spcPct val="0"/>
            </a:spcBef>
            <a:spcAft>
              <a:spcPct val="35000"/>
            </a:spcAft>
            <a:buNone/>
          </a:pPr>
          <a:r>
            <a:rPr lang="en-US" sz="1200" b="1" i="1" kern="1200" dirty="0">
              <a:solidFill>
                <a:schemeClr val="tx2">
                  <a:lumMod val="50000"/>
                </a:schemeClr>
              </a:solidFill>
              <a:latin typeface="Times New Roman" panose="02020603050405020304" pitchFamily="18" charset="0"/>
              <a:cs typeface="Times New Roman" panose="02020603050405020304" pitchFamily="18" charset="0"/>
            </a:rPr>
            <a:t>REMIC Mortgage Insurance Manager</a:t>
          </a:r>
        </a:p>
      </dsp:txBody>
      <dsp:txXfrm>
        <a:off x="5138680" y="3732026"/>
        <a:ext cx="1237850" cy="7685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730E62-A2A9-4871-8D90-050A3F35D037}">
      <dsp:nvSpPr>
        <dsp:cNvPr id="0" name=""/>
        <dsp:cNvSpPr/>
      </dsp:nvSpPr>
      <dsp:spPr>
        <a:xfrm>
          <a:off x="2760701" y="510923"/>
          <a:ext cx="395466" cy="91440"/>
        </a:xfrm>
        <a:custGeom>
          <a:avLst/>
          <a:gdLst/>
          <a:ahLst/>
          <a:cxnLst/>
          <a:rect l="0" t="0" r="0" b="0"/>
          <a:pathLst>
            <a:path>
              <a:moveTo>
                <a:pt x="0" y="47031"/>
              </a:moveTo>
              <a:lnTo>
                <a:pt x="214833" y="47031"/>
              </a:lnTo>
              <a:lnTo>
                <a:pt x="214833" y="45720"/>
              </a:lnTo>
              <a:lnTo>
                <a:pt x="395466" y="45720"/>
              </a:lnTo>
            </a:path>
          </a:pathLst>
        </a:custGeom>
        <a:noFill/>
        <a:ln w="38100" cap="flat" cmpd="sng" algn="ctr">
          <a:solidFill>
            <a:schemeClr val="accent1"/>
          </a:solidFill>
          <a:prstDash val="solid"/>
          <a:tailEnd type="arrow"/>
        </a:ln>
        <a:effectLst>
          <a:outerShdw blurRad="40000" dist="23000" dir="5400000" rotWithShape="0">
            <a:srgbClr val="000000">
              <a:alpha val="35000"/>
            </a:srgbClr>
          </a:outerShdw>
        </a:effectLst>
      </dsp:spPr>
      <dsp:style>
        <a:lnRef idx="3">
          <a:schemeClr val="accent1"/>
        </a:lnRef>
        <a:fillRef idx="0">
          <a:schemeClr val="accent1"/>
        </a:fillRef>
        <a:effectRef idx="2">
          <a:schemeClr val="accent1"/>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baseline="0">
            <a:solidFill>
              <a:schemeClr val="tx1"/>
            </a:solidFill>
          </a:endParaRPr>
        </a:p>
      </dsp:txBody>
      <dsp:txXfrm>
        <a:off x="2947783" y="554513"/>
        <a:ext cx="21303" cy="4260"/>
      </dsp:txXfrm>
    </dsp:sp>
    <dsp:sp modelId="{DAC1CC92-3928-4BDF-B451-F145C46D932C}">
      <dsp:nvSpPr>
        <dsp:cNvPr id="0" name=""/>
        <dsp:cNvSpPr/>
      </dsp:nvSpPr>
      <dsp:spPr>
        <a:xfrm>
          <a:off x="910037" y="2216"/>
          <a:ext cx="1852463" cy="1111478"/>
        </a:xfrm>
        <a:prstGeom prst="rect">
          <a:avLst/>
        </a:prstGeom>
        <a:solidFill>
          <a:srgbClr val="03ABCD"/>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Application</a:t>
          </a:r>
        </a:p>
      </dsp:txBody>
      <dsp:txXfrm>
        <a:off x="910037" y="2216"/>
        <a:ext cx="1852463" cy="1111478"/>
      </dsp:txXfrm>
    </dsp:sp>
    <dsp:sp modelId="{B2BE1A23-2C45-4A37-8F5C-DC6BC6A31184}">
      <dsp:nvSpPr>
        <dsp:cNvPr id="0" name=""/>
        <dsp:cNvSpPr/>
      </dsp:nvSpPr>
      <dsp:spPr>
        <a:xfrm>
          <a:off x="5039231" y="510923"/>
          <a:ext cx="395466" cy="91440"/>
        </a:xfrm>
        <a:custGeom>
          <a:avLst/>
          <a:gdLst/>
          <a:ahLst/>
          <a:cxnLst/>
          <a:rect l="0" t="0" r="0" b="0"/>
          <a:pathLst>
            <a:path>
              <a:moveTo>
                <a:pt x="0" y="45720"/>
              </a:moveTo>
              <a:lnTo>
                <a:pt x="214833" y="45720"/>
              </a:lnTo>
              <a:lnTo>
                <a:pt x="214833" y="47031"/>
              </a:lnTo>
              <a:lnTo>
                <a:pt x="395466" y="47031"/>
              </a:lnTo>
            </a:path>
          </a:pathLst>
        </a:custGeom>
        <a:noFill/>
        <a:ln w="38100" cap="flat" cmpd="sng" algn="ctr">
          <a:solidFill>
            <a:schemeClr val="accent1"/>
          </a:solidFill>
          <a:prstDash val="solid"/>
          <a:tailEnd type="arrow"/>
        </a:ln>
        <a:effectLst>
          <a:outerShdw blurRad="40000" dist="23000" dir="5400000" rotWithShape="0">
            <a:srgbClr val="000000">
              <a:alpha val="35000"/>
            </a:srgbClr>
          </a:outerShdw>
        </a:effectLst>
      </dsp:spPr>
      <dsp:style>
        <a:lnRef idx="3">
          <a:schemeClr val="accent1"/>
        </a:lnRef>
        <a:fillRef idx="0">
          <a:schemeClr val="accent1"/>
        </a:fillRef>
        <a:effectRef idx="2">
          <a:schemeClr val="accent1"/>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b="1" kern="1200"/>
        </a:p>
      </dsp:txBody>
      <dsp:txXfrm>
        <a:off x="5226313" y="554513"/>
        <a:ext cx="21303" cy="4260"/>
      </dsp:txXfrm>
    </dsp:sp>
    <dsp:sp modelId="{1BF734A0-EE96-4B37-A1A1-722172B61B9F}">
      <dsp:nvSpPr>
        <dsp:cNvPr id="0" name=""/>
        <dsp:cNvSpPr/>
      </dsp:nvSpPr>
      <dsp:spPr>
        <a:xfrm>
          <a:off x="3188568" y="904"/>
          <a:ext cx="1852463" cy="1111478"/>
        </a:xfrm>
        <a:prstGeom prst="rect">
          <a:avLst/>
        </a:prstGeom>
        <a:solidFill>
          <a:srgbClr val="03ABCD"/>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Underwriting</a:t>
          </a:r>
        </a:p>
      </dsp:txBody>
      <dsp:txXfrm>
        <a:off x="3188568" y="904"/>
        <a:ext cx="1852463" cy="1111478"/>
      </dsp:txXfrm>
    </dsp:sp>
    <dsp:sp modelId="{C6D1DED0-5956-49DE-BD3D-FFD772CEF173}">
      <dsp:nvSpPr>
        <dsp:cNvPr id="0" name=""/>
        <dsp:cNvSpPr/>
      </dsp:nvSpPr>
      <dsp:spPr>
        <a:xfrm>
          <a:off x="1836269" y="1111894"/>
          <a:ext cx="4557060" cy="395466"/>
        </a:xfrm>
        <a:custGeom>
          <a:avLst/>
          <a:gdLst/>
          <a:ahLst/>
          <a:cxnLst/>
          <a:rect l="0" t="0" r="0" b="0"/>
          <a:pathLst>
            <a:path>
              <a:moveTo>
                <a:pt x="4557060" y="0"/>
              </a:moveTo>
              <a:lnTo>
                <a:pt x="4557060" y="214833"/>
              </a:lnTo>
              <a:lnTo>
                <a:pt x="0" y="214833"/>
              </a:lnTo>
              <a:lnTo>
                <a:pt x="0" y="395466"/>
              </a:lnTo>
            </a:path>
          </a:pathLst>
        </a:custGeom>
        <a:noFill/>
        <a:ln w="38100" cap="flat" cmpd="sng" algn="ctr">
          <a:solidFill>
            <a:schemeClr val="accent1"/>
          </a:solidFill>
          <a:prstDash val="solid"/>
          <a:tailEnd type="arrow"/>
        </a:ln>
        <a:effectLst>
          <a:outerShdw blurRad="40000" dist="23000" dir="5400000" rotWithShape="0">
            <a:srgbClr val="000000">
              <a:alpha val="35000"/>
            </a:srgbClr>
          </a:outerShdw>
        </a:effectLst>
      </dsp:spPr>
      <dsp:style>
        <a:lnRef idx="3">
          <a:schemeClr val="accent1"/>
        </a:lnRef>
        <a:fillRef idx="0">
          <a:schemeClr val="accent1"/>
        </a:fillRef>
        <a:effectRef idx="2">
          <a:schemeClr val="accent1"/>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000376" y="1307497"/>
        <a:ext cx="228846" cy="4260"/>
      </dsp:txXfrm>
    </dsp:sp>
    <dsp:sp modelId="{752E3F2F-8405-42A9-82A7-9872EDA617E6}">
      <dsp:nvSpPr>
        <dsp:cNvPr id="0" name=""/>
        <dsp:cNvSpPr/>
      </dsp:nvSpPr>
      <dsp:spPr>
        <a:xfrm>
          <a:off x="5467098" y="2216"/>
          <a:ext cx="1852463" cy="1111478"/>
        </a:xfrm>
        <a:prstGeom prst="rect">
          <a:avLst/>
        </a:prstGeom>
        <a:solidFill>
          <a:srgbClr val="03ABCD"/>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Credit Committee Approval</a:t>
          </a:r>
        </a:p>
      </dsp:txBody>
      <dsp:txXfrm>
        <a:off x="5467098" y="2216"/>
        <a:ext cx="1852463" cy="1111478"/>
      </dsp:txXfrm>
    </dsp:sp>
    <dsp:sp modelId="{A11DC2BE-0188-45BB-B0B9-7E1135F1A29F}">
      <dsp:nvSpPr>
        <dsp:cNvPr id="0" name=""/>
        <dsp:cNvSpPr/>
      </dsp:nvSpPr>
      <dsp:spPr>
        <a:xfrm>
          <a:off x="2760701" y="2049780"/>
          <a:ext cx="395466" cy="91440"/>
        </a:xfrm>
        <a:custGeom>
          <a:avLst/>
          <a:gdLst/>
          <a:ahLst/>
          <a:cxnLst/>
          <a:rect l="0" t="0" r="0" b="0"/>
          <a:pathLst>
            <a:path>
              <a:moveTo>
                <a:pt x="0" y="45720"/>
              </a:moveTo>
              <a:lnTo>
                <a:pt x="395466" y="45720"/>
              </a:lnTo>
            </a:path>
          </a:pathLst>
        </a:custGeom>
        <a:noFill/>
        <a:ln w="38100" cap="flat" cmpd="sng" algn="ctr">
          <a:solidFill>
            <a:schemeClr val="accent1"/>
          </a:solidFill>
          <a:prstDash val="solid"/>
          <a:tailEnd type="arrow"/>
        </a:ln>
        <a:effectLst>
          <a:outerShdw blurRad="40000" dist="23000" dir="5400000" rotWithShape="0">
            <a:srgbClr val="000000">
              <a:alpha val="35000"/>
            </a:srgbClr>
          </a:outerShdw>
        </a:effectLst>
      </dsp:spPr>
      <dsp:style>
        <a:lnRef idx="3">
          <a:schemeClr val="accent1"/>
        </a:lnRef>
        <a:fillRef idx="0">
          <a:schemeClr val="accent1"/>
        </a:fillRef>
        <a:effectRef idx="2">
          <a:schemeClr val="accent1"/>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947783" y="2093369"/>
        <a:ext cx="21303" cy="4260"/>
      </dsp:txXfrm>
    </dsp:sp>
    <dsp:sp modelId="{855CB358-12F3-4DB6-B46B-A3BC79E9242B}">
      <dsp:nvSpPr>
        <dsp:cNvPr id="0" name=""/>
        <dsp:cNvSpPr/>
      </dsp:nvSpPr>
      <dsp:spPr>
        <a:xfrm>
          <a:off x="910037" y="1539760"/>
          <a:ext cx="1852463" cy="1111478"/>
        </a:xfrm>
        <a:prstGeom prst="rect">
          <a:avLst/>
        </a:prstGeom>
        <a:solidFill>
          <a:srgbClr val="0070C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Board Approval</a:t>
          </a:r>
        </a:p>
      </dsp:txBody>
      <dsp:txXfrm>
        <a:off x="910037" y="1539760"/>
        <a:ext cx="1852463" cy="1111478"/>
      </dsp:txXfrm>
    </dsp:sp>
    <dsp:sp modelId="{85577EA4-A01C-48DD-AE9E-7AD454692F26}">
      <dsp:nvSpPr>
        <dsp:cNvPr id="0" name=""/>
        <dsp:cNvSpPr/>
      </dsp:nvSpPr>
      <dsp:spPr>
        <a:xfrm>
          <a:off x="5039231" y="2049780"/>
          <a:ext cx="395466" cy="91440"/>
        </a:xfrm>
        <a:custGeom>
          <a:avLst/>
          <a:gdLst/>
          <a:ahLst/>
          <a:cxnLst/>
          <a:rect l="0" t="0" r="0" b="0"/>
          <a:pathLst>
            <a:path>
              <a:moveTo>
                <a:pt x="0" y="45720"/>
              </a:moveTo>
              <a:lnTo>
                <a:pt x="395466" y="45720"/>
              </a:lnTo>
            </a:path>
          </a:pathLst>
        </a:custGeom>
        <a:noFill/>
        <a:ln w="38100" cap="flat" cmpd="sng" algn="ctr">
          <a:solidFill>
            <a:schemeClr val="accent1"/>
          </a:solidFill>
          <a:prstDash val="solid"/>
          <a:tailEnd type="arrow"/>
        </a:ln>
        <a:effectLst>
          <a:outerShdw blurRad="40000" dist="23000" dir="5400000" rotWithShape="0">
            <a:srgbClr val="000000">
              <a:alpha val="35000"/>
            </a:srgbClr>
          </a:outerShdw>
        </a:effectLst>
      </dsp:spPr>
      <dsp:style>
        <a:lnRef idx="3">
          <a:schemeClr val="accent1"/>
        </a:lnRef>
        <a:fillRef idx="0">
          <a:schemeClr val="accent1"/>
        </a:fillRef>
        <a:effectRef idx="2">
          <a:schemeClr val="accent1"/>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226313" y="2093369"/>
        <a:ext cx="21303" cy="4260"/>
      </dsp:txXfrm>
    </dsp:sp>
    <dsp:sp modelId="{3F3FE764-D59C-48B2-B3C4-16E7DB10C994}">
      <dsp:nvSpPr>
        <dsp:cNvPr id="0" name=""/>
        <dsp:cNvSpPr/>
      </dsp:nvSpPr>
      <dsp:spPr>
        <a:xfrm>
          <a:off x="3188568" y="1539760"/>
          <a:ext cx="1852463" cy="1111478"/>
        </a:xfrm>
        <a:prstGeom prst="rect">
          <a:avLst/>
        </a:prstGeom>
        <a:solidFill>
          <a:srgbClr val="0070C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Commitment to Insure</a:t>
          </a:r>
        </a:p>
      </dsp:txBody>
      <dsp:txXfrm>
        <a:off x="3188568" y="1539760"/>
        <a:ext cx="1852463" cy="1111478"/>
      </dsp:txXfrm>
    </dsp:sp>
    <dsp:sp modelId="{773ED96F-D90E-4363-B7BE-C064D87DBD5F}">
      <dsp:nvSpPr>
        <dsp:cNvPr id="0" name=""/>
        <dsp:cNvSpPr/>
      </dsp:nvSpPr>
      <dsp:spPr>
        <a:xfrm>
          <a:off x="1836269" y="2649439"/>
          <a:ext cx="4557060" cy="395466"/>
        </a:xfrm>
        <a:custGeom>
          <a:avLst/>
          <a:gdLst/>
          <a:ahLst/>
          <a:cxnLst/>
          <a:rect l="0" t="0" r="0" b="0"/>
          <a:pathLst>
            <a:path>
              <a:moveTo>
                <a:pt x="4557060" y="0"/>
              </a:moveTo>
              <a:lnTo>
                <a:pt x="4557060" y="214833"/>
              </a:lnTo>
              <a:lnTo>
                <a:pt x="0" y="214833"/>
              </a:lnTo>
              <a:lnTo>
                <a:pt x="0" y="395466"/>
              </a:lnTo>
            </a:path>
          </a:pathLst>
        </a:custGeom>
        <a:noFill/>
        <a:ln w="38100" cap="flat" cmpd="sng" algn="ctr">
          <a:solidFill>
            <a:schemeClr val="accent1"/>
          </a:solidFill>
          <a:prstDash val="solid"/>
          <a:tailEnd type="arrow"/>
        </a:ln>
        <a:effectLst>
          <a:outerShdw blurRad="40000" dist="23000" dir="5400000" rotWithShape="0">
            <a:srgbClr val="000000">
              <a:alpha val="35000"/>
            </a:srgbClr>
          </a:outerShdw>
        </a:effectLst>
      </dsp:spPr>
      <dsp:style>
        <a:lnRef idx="3">
          <a:schemeClr val="accent1"/>
        </a:lnRef>
        <a:fillRef idx="0">
          <a:schemeClr val="accent1"/>
        </a:fillRef>
        <a:effectRef idx="2">
          <a:schemeClr val="accent1"/>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000376" y="2845042"/>
        <a:ext cx="228846" cy="4260"/>
      </dsp:txXfrm>
    </dsp:sp>
    <dsp:sp modelId="{F91E4193-AF97-4DCA-951F-0C15A20263EE}">
      <dsp:nvSpPr>
        <dsp:cNvPr id="0" name=""/>
        <dsp:cNvSpPr/>
      </dsp:nvSpPr>
      <dsp:spPr>
        <a:xfrm>
          <a:off x="5467098" y="1539760"/>
          <a:ext cx="1852463" cy="1111478"/>
        </a:xfrm>
        <a:prstGeom prst="rect">
          <a:avLst/>
        </a:prstGeom>
        <a:solidFill>
          <a:srgbClr val="0070C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Certificate of Insurance</a:t>
          </a:r>
        </a:p>
      </dsp:txBody>
      <dsp:txXfrm>
        <a:off x="5467098" y="1539760"/>
        <a:ext cx="1852463" cy="1111478"/>
      </dsp:txXfrm>
    </dsp:sp>
    <dsp:sp modelId="{5CE00981-0576-4918-95C8-74BF1BF3ED4B}">
      <dsp:nvSpPr>
        <dsp:cNvPr id="0" name=""/>
        <dsp:cNvSpPr/>
      </dsp:nvSpPr>
      <dsp:spPr>
        <a:xfrm>
          <a:off x="910037" y="3077305"/>
          <a:ext cx="1852463" cy="1111478"/>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Portfolio Surveillance</a:t>
          </a:r>
        </a:p>
      </dsp:txBody>
      <dsp:txXfrm>
        <a:off x="910037" y="3077305"/>
        <a:ext cx="1852463" cy="111147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1"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t" anchorCtr="0" compatLnSpc="1">
            <a:prstTxWarp prst="textNoShape">
              <a:avLst/>
            </a:prstTxWarp>
          </a:bodyPr>
          <a:lstStyle>
            <a:lvl1pPr>
              <a:defRPr sz="1200"/>
            </a:lvl1pPr>
          </a:lstStyle>
          <a:p>
            <a:endParaRPr lang="en-US" altLang="en-US"/>
          </a:p>
        </p:txBody>
      </p:sp>
      <p:sp>
        <p:nvSpPr>
          <p:cNvPr id="43011" name="Rectangle 3"/>
          <p:cNvSpPr>
            <a:spLocks noGrp="1" noChangeArrowheads="1"/>
          </p:cNvSpPr>
          <p:nvPr>
            <p:ph type="dt" idx="1"/>
          </p:nvPr>
        </p:nvSpPr>
        <p:spPr bwMode="auto">
          <a:xfrm>
            <a:off x="3970939"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t" anchorCtr="0" compatLnSpc="1">
            <a:prstTxWarp prst="textNoShape">
              <a:avLst/>
            </a:prstTxWarp>
          </a:bodyPr>
          <a:lstStyle>
            <a:lvl1pPr algn="r">
              <a:defRPr sz="1200"/>
            </a:lvl1pPr>
          </a:lstStyle>
          <a:p>
            <a:endParaRPr lang="en-US" altLang="en-US"/>
          </a:p>
        </p:txBody>
      </p:sp>
      <p:sp>
        <p:nvSpPr>
          <p:cNvPr id="43012" name="Rectangle 4"/>
          <p:cNvSpPr>
            <a:spLocks noGrp="1" noRot="1" noChangeAspect="1" noChangeArrowheads="1" noTextEdit="1"/>
          </p:cNvSpPr>
          <p:nvPr>
            <p:ph type="sldImg" idx="2"/>
          </p:nvPr>
        </p:nvSpPr>
        <p:spPr bwMode="auto">
          <a:xfrm>
            <a:off x="1182688" y="696913"/>
            <a:ext cx="4646612"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3013" name="Rectangle 5"/>
          <p:cNvSpPr>
            <a:spLocks noGrp="1" noChangeArrowheads="1"/>
          </p:cNvSpPr>
          <p:nvPr>
            <p:ph type="body" sz="quarter" idx="3"/>
          </p:nvPr>
        </p:nvSpPr>
        <p:spPr bwMode="auto">
          <a:xfrm>
            <a:off x="701041" y="4415791"/>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3014" name="Rectangle 6"/>
          <p:cNvSpPr>
            <a:spLocks noGrp="1" noChangeArrowheads="1"/>
          </p:cNvSpPr>
          <p:nvPr>
            <p:ph type="ftr" sz="quarter" idx="4"/>
          </p:nvPr>
        </p:nvSpPr>
        <p:spPr bwMode="auto">
          <a:xfrm>
            <a:off x="1"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b" anchorCtr="0" compatLnSpc="1">
            <a:prstTxWarp prst="textNoShape">
              <a:avLst/>
            </a:prstTxWarp>
          </a:bodyPr>
          <a:lstStyle>
            <a:lvl1pPr>
              <a:defRPr sz="1200"/>
            </a:lvl1pPr>
          </a:lstStyle>
          <a:p>
            <a:endParaRPr lang="en-US" altLang="en-US"/>
          </a:p>
        </p:txBody>
      </p:sp>
      <p:sp>
        <p:nvSpPr>
          <p:cNvPr id="43015" name="Rectangle 7"/>
          <p:cNvSpPr>
            <a:spLocks noGrp="1" noChangeArrowheads="1"/>
          </p:cNvSpPr>
          <p:nvPr>
            <p:ph type="sldNum" sz="quarter" idx="5"/>
          </p:nvPr>
        </p:nvSpPr>
        <p:spPr bwMode="auto">
          <a:xfrm>
            <a:off x="3970939"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b" anchorCtr="0" compatLnSpc="1">
            <a:prstTxWarp prst="textNoShape">
              <a:avLst/>
            </a:prstTxWarp>
          </a:bodyPr>
          <a:lstStyle>
            <a:lvl1pPr algn="r">
              <a:defRPr sz="1200"/>
            </a:lvl1pPr>
          </a:lstStyle>
          <a:p>
            <a:fld id="{AA537102-BC93-41CA-95B4-519F08440D9F}" type="slidenum">
              <a:rPr lang="en-US" altLang="en-US"/>
              <a:pPr/>
              <a:t>‹#›</a:t>
            </a:fld>
            <a:endParaRPr lang="en-US" altLang="en-US"/>
          </a:p>
        </p:txBody>
      </p:sp>
    </p:spTree>
    <p:extLst>
      <p:ext uri="{BB962C8B-B14F-4D97-AF65-F5344CB8AC3E}">
        <p14:creationId xmlns:p14="http://schemas.microsoft.com/office/powerpoint/2010/main" val="27791134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9C0C25-1B24-47B8-BB86-CF1808E72053}" type="slidenum">
              <a:rPr lang="en-US" altLang="en-US"/>
              <a:pPr/>
              <a:t>1</a:t>
            </a:fld>
            <a:endParaRPr lang="en-US" alt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537102-BC93-41CA-95B4-519F08440D9F}" type="slidenum">
              <a:rPr lang="en-US" altLang="en-US" smtClean="0"/>
              <a:pPr/>
              <a:t>3</a:t>
            </a:fld>
            <a:endParaRPr lang="en-US" altLang="en-US"/>
          </a:p>
        </p:txBody>
      </p:sp>
    </p:spTree>
    <p:extLst>
      <p:ext uri="{BB962C8B-B14F-4D97-AF65-F5344CB8AC3E}">
        <p14:creationId xmlns:p14="http://schemas.microsoft.com/office/powerpoint/2010/main" val="1450179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note on the Fund Balance: REMIC received a $10MM infusion from HDC in January 2019 to fortify capacity.</a:t>
            </a:r>
          </a:p>
        </p:txBody>
      </p:sp>
      <p:sp>
        <p:nvSpPr>
          <p:cNvPr id="4" name="Slide Number Placeholder 3"/>
          <p:cNvSpPr>
            <a:spLocks noGrp="1"/>
          </p:cNvSpPr>
          <p:nvPr>
            <p:ph type="sldNum" sz="quarter" idx="5"/>
          </p:nvPr>
        </p:nvSpPr>
        <p:spPr/>
        <p:txBody>
          <a:bodyPr/>
          <a:lstStyle/>
          <a:p>
            <a:fld id="{AA537102-BC93-41CA-95B4-519F08440D9F}" type="slidenum">
              <a:rPr lang="en-US" altLang="en-US" smtClean="0"/>
              <a:pPr/>
              <a:t>4</a:t>
            </a:fld>
            <a:endParaRPr lang="en-US" altLang="en-US"/>
          </a:p>
        </p:txBody>
      </p:sp>
    </p:spTree>
    <p:extLst>
      <p:ext uri="{BB962C8B-B14F-4D97-AF65-F5344CB8AC3E}">
        <p14:creationId xmlns:p14="http://schemas.microsoft.com/office/powerpoint/2010/main" val="2153881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3E6125-6252-4E52-B5A4-25BAD6C86CAE}" type="slidenum">
              <a:rPr lang="en-US" altLang="en-US"/>
              <a:pPr/>
              <a:t>6</a:t>
            </a:fld>
            <a:endParaRPr lang="en-US" alt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B88F247-25A9-4A55-9E24-EFA59C45F209}" type="slidenum">
              <a:rPr lang="en-US" altLang="en-US"/>
              <a:pPr/>
              <a:t>‹#›</a:t>
            </a:fld>
            <a:endParaRPr lang="en-US" altLang="en-US"/>
          </a:p>
        </p:txBody>
      </p:sp>
    </p:spTree>
    <p:extLst>
      <p:ext uri="{BB962C8B-B14F-4D97-AF65-F5344CB8AC3E}">
        <p14:creationId xmlns:p14="http://schemas.microsoft.com/office/powerpoint/2010/main" val="3799662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54D5AAF-E4A7-4DE3-9B6C-A861249015FD}" type="slidenum">
              <a:rPr lang="en-US" altLang="en-US"/>
              <a:pPr/>
              <a:t>‹#›</a:t>
            </a:fld>
            <a:endParaRPr lang="en-US" altLang="en-US"/>
          </a:p>
        </p:txBody>
      </p:sp>
    </p:spTree>
    <p:extLst>
      <p:ext uri="{BB962C8B-B14F-4D97-AF65-F5344CB8AC3E}">
        <p14:creationId xmlns:p14="http://schemas.microsoft.com/office/powerpoint/2010/main" val="1962397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1C5B977-0AC5-41A3-8D86-FA4B06A1B0C4}" type="slidenum">
              <a:rPr lang="en-US" altLang="en-US"/>
              <a:pPr/>
              <a:t>‹#›</a:t>
            </a:fld>
            <a:endParaRPr lang="en-US" altLang="en-US"/>
          </a:p>
        </p:txBody>
      </p:sp>
    </p:spTree>
    <p:extLst>
      <p:ext uri="{BB962C8B-B14F-4D97-AF65-F5344CB8AC3E}">
        <p14:creationId xmlns:p14="http://schemas.microsoft.com/office/powerpoint/2010/main" val="12963402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hart Placeholder 2"/>
          <p:cNvSpPr>
            <a:spLocks noGrp="1"/>
          </p:cNvSpPr>
          <p:nvPr>
            <p:ph type="chart"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E0AD5F49-E97F-4FE7-8F4D-1A9CC52A0625}" type="slidenum">
              <a:rPr lang="en-US" altLang="en-US"/>
              <a:pPr/>
              <a:t>‹#›</a:t>
            </a:fld>
            <a:endParaRPr lang="en-US" altLang="en-US"/>
          </a:p>
        </p:txBody>
      </p:sp>
    </p:spTree>
    <p:extLst>
      <p:ext uri="{BB962C8B-B14F-4D97-AF65-F5344CB8AC3E}">
        <p14:creationId xmlns:p14="http://schemas.microsoft.com/office/powerpoint/2010/main" val="882446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004C72E0-C0E2-4E20-9ED8-C0DD9101ACEE}" type="slidenum">
              <a:rPr lang="en-US" altLang="en-US"/>
              <a:pPr/>
              <a:t>‹#›</a:t>
            </a:fld>
            <a:endParaRPr lang="en-US" altLang="en-US"/>
          </a:p>
        </p:txBody>
      </p:sp>
    </p:spTree>
    <p:extLst>
      <p:ext uri="{BB962C8B-B14F-4D97-AF65-F5344CB8AC3E}">
        <p14:creationId xmlns:p14="http://schemas.microsoft.com/office/powerpoint/2010/main" val="2908499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2DDBC94-B34A-41CB-A662-2FB2C28A713B}" type="slidenum">
              <a:rPr lang="en-US" altLang="en-US"/>
              <a:pPr/>
              <a:t>‹#›</a:t>
            </a:fld>
            <a:endParaRPr lang="en-US" altLang="en-US"/>
          </a:p>
        </p:txBody>
      </p:sp>
    </p:spTree>
    <p:extLst>
      <p:ext uri="{BB962C8B-B14F-4D97-AF65-F5344CB8AC3E}">
        <p14:creationId xmlns:p14="http://schemas.microsoft.com/office/powerpoint/2010/main" val="928551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8AA5E9F-EF68-4C88-9A2E-BC94D6C7794A}" type="slidenum">
              <a:rPr lang="en-US" altLang="en-US"/>
              <a:pPr/>
              <a:t>‹#›</a:t>
            </a:fld>
            <a:endParaRPr lang="en-US" altLang="en-US"/>
          </a:p>
        </p:txBody>
      </p:sp>
    </p:spTree>
    <p:extLst>
      <p:ext uri="{BB962C8B-B14F-4D97-AF65-F5344CB8AC3E}">
        <p14:creationId xmlns:p14="http://schemas.microsoft.com/office/powerpoint/2010/main" val="1845296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72F6B75-A670-4D72-BA8B-8FB6EE7835B7}" type="slidenum">
              <a:rPr lang="en-US" altLang="en-US"/>
              <a:pPr/>
              <a:t>‹#›</a:t>
            </a:fld>
            <a:endParaRPr lang="en-US" altLang="en-US"/>
          </a:p>
        </p:txBody>
      </p:sp>
    </p:spTree>
    <p:extLst>
      <p:ext uri="{BB962C8B-B14F-4D97-AF65-F5344CB8AC3E}">
        <p14:creationId xmlns:p14="http://schemas.microsoft.com/office/powerpoint/2010/main" val="4103206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A42E7615-B998-4B33-A1EE-97F0A3F4DFBF}" type="slidenum">
              <a:rPr lang="en-US" altLang="en-US"/>
              <a:pPr/>
              <a:t>‹#›</a:t>
            </a:fld>
            <a:endParaRPr lang="en-US" altLang="en-US"/>
          </a:p>
        </p:txBody>
      </p:sp>
    </p:spTree>
    <p:extLst>
      <p:ext uri="{BB962C8B-B14F-4D97-AF65-F5344CB8AC3E}">
        <p14:creationId xmlns:p14="http://schemas.microsoft.com/office/powerpoint/2010/main" val="770354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6A44F7A3-DFE3-4554-B279-9A2120DA500A}" type="slidenum">
              <a:rPr lang="en-US" altLang="en-US"/>
              <a:pPr/>
              <a:t>‹#›</a:t>
            </a:fld>
            <a:endParaRPr lang="en-US" altLang="en-US"/>
          </a:p>
        </p:txBody>
      </p:sp>
    </p:spTree>
    <p:extLst>
      <p:ext uri="{BB962C8B-B14F-4D97-AF65-F5344CB8AC3E}">
        <p14:creationId xmlns:p14="http://schemas.microsoft.com/office/powerpoint/2010/main" val="400739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3359F995-0DCF-46C7-A44E-6BF70A94A6AE}" type="slidenum">
              <a:rPr lang="en-US" altLang="en-US"/>
              <a:pPr/>
              <a:t>‹#›</a:t>
            </a:fld>
            <a:endParaRPr lang="en-US" altLang="en-US"/>
          </a:p>
        </p:txBody>
      </p:sp>
    </p:spTree>
    <p:extLst>
      <p:ext uri="{BB962C8B-B14F-4D97-AF65-F5344CB8AC3E}">
        <p14:creationId xmlns:p14="http://schemas.microsoft.com/office/powerpoint/2010/main" val="2711225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F5F807B-BA8B-4977-95F4-9EBB1D496AED}" type="slidenum">
              <a:rPr lang="en-US" altLang="en-US"/>
              <a:pPr/>
              <a:t>‹#›</a:t>
            </a:fld>
            <a:endParaRPr lang="en-US" altLang="en-US"/>
          </a:p>
        </p:txBody>
      </p:sp>
    </p:spTree>
    <p:extLst>
      <p:ext uri="{BB962C8B-B14F-4D97-AF65-F5344CB8AC3E}">
        <p14:creationId xmlns:p14="http://schemas.microsoft.com/office/powerpoint/2010/main" val="1535998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D0317B5-E6AB-4714-86F1-08EE64F72273}" type="slidenum">
              <a:rPr lang="en-US" altLang="en-US"/>
              <a:pPr/>
              <a:t>‹#›</a:t>
            </a:fld>
            <a:endParaRPr lang="en-US" altLang="en-US"/>
          </a:p>
        </p:txBody>
      </p:sp>
    </p:spTree>
    <p:extLst>
      <p:ext uri="{BB962C8B-B14F-4D97-AF65-F5344CB8AC3E}">
        <p14:creationId xmlns:p14="http://schemas.microsoft.com/office/powerpoint/2010/main" val="2829886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72D8B1CE-A5F7-4446-9197-80AEC9AC543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2.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endParaRPr lang="en-US" altLang="en-US"/>
          </a:p>
        </p:txBody>
      </p:sp>
      <p:sp>
        <p:nvSpPr>
          <p:cNvPr id="2051" name="Rectangle 3"/>
          <p:cNvSpPr>
            <a:spLocks noGrp="1" noChangeArrowheads="1"/>
          </p:cNvSpPr>
          <p:nvPr>
            <p:ph type="subTitle" idx="1"/>
          </p:nvPr>
        </p:nvSpPr>
        <p:spPr/>
        <p:txBody>
          <a:bodyPr/>
          <a:lstStyle/>
          <a:p>
            <a:r>
              <a:rPr lang="en-US" altLang="en-US" sz="2800" b="1" i="1" dirty="0">
                <a:latin typeface="Times New Roman" pitchFamily="18" charset="0"/>
              </a:rPr>
              <a:t>Presentation to Moody’s Investors Service</a:t>
            </a:r>
          </a:p>
          <a:p>
            <a:r>
              <a:rPr lang="en-US" altLang="en-US" sz="2800" b="1" i="1" dirty="0">
                <a:latin typeface="Times New Roman" pitchFamily="18" charset="0"/>
              </a:rPr>
              <a:t>September 11, 2020</a:t>
            </a:r>
          </a:p>
        </p:txBody>
      </p:sp>
      <p:pic>
        <p:nvPicPr>
          <p:cNvPr id="2053" name="Picture 5" descr="New_Remi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1828800"/>
            <a:ext cx="4103688" cy="182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CED0CC1-FB78-4F27-A2E5-EEFC668B3633}" type="slidenum">
              <a:rPr lang="en-US" altLang="en-US"/>
              <a:pPr/>
              <a:t>10</a:t>
            </a:fld>
            <a:endParaRPr lang="en-US" altLang="en-US"/>
          </a:p>
        </p:txBody>
      </p:sp>
      <p:sp>
        <p:nvSpPr>
          <p:cNvPr id="35842" name="Rectangle 2"/>
          <p:cNvSpPr>
            <a:spLocks noGrp="1" noChangeArrowheads="1"/>
          </p:cNvSpPr>
          <p:nvPr>
            <p:ph type="title"/>
          </p:nvPr>
        </p:nvSpPr>
        <p:spPr/>
        <p:txBody>
          <a:bodyPr/>
          <a:lstStyle/>
          <a:p>
            <a:pPr algn="l"/>
            <a:r>
              <a:rPr lang="en-US" altLang="en-US" sz="3200" b="1" i="1" dirty="0">
                <a:latin typeface="Times New Roman" pitchFamily="18" charset="0"/>
              </a:rPr>
              <a:t>Underwriting Guidelines</a:t>
            </a:r>
          </a:p>
        </p:txBody>
      </p:sp>
      <p:sp>
        <p:nvSpPr>
          <p:cNvPr id="35843" name="Rectangle 3"/>
          <p:cNvSpPr>
            <a:spLocks noGrp="1" noChangeArrowheads="1"/>
          </p:cNvSpPr>
          <p:nvPr>
            <p:ph type="body" idx="1"/>
          </p:nvPr>
        </p:nvSpPr>
        <p:spPr>
          <a:xfrm>
            <a:off x="457200" y="2133600"/>
            <a:ext cx="8229600" cy="4525963"/>
          </a:xfrm>
        </p:spPr>
        <p:txBody>
          <a:bodyPr/>
          <a:lstStyle/>
          <a:p>
            <a:r>
              <a:rPr lang="en-US" altLang="en-US" dirty="0">
                <a:latin typeface="Times New Roman" pitchFamily="18" charset="0"/>
              </a:rPr>
              <a:t>Loan-to-Value &lt; 80%</a:t>
            </a:r>
          </a:p>
          <a:p>
            <a:r>
              <a:rPr lang="en-US" altLang="en-US" dirty="0">
                <a:latin typeface="Times New Roman" pitchFamily="18" charset="0"/>
              </a:rPr>
              <a:t>Total Debt Service Coverage </a:t>
            </a:r>
            <a:r>
              <a:rPr lang="en-US" altLang="en-US" dirty="0">
                <a:latin typeface="Times New Roman" pitchFamily="18" charset="0"/>
                <a:cs typeface="Arial" charset="0"/>
              </a:rPr>
              <a:t>≥ 1.15x</a:t>
            </a:r>
          </a:p>
          <a:p>
            <a:r>
              <a:rPr lang="en-US" altLang="en-US" dirty="0">
                <a:latin typeface="Times New Roman" pitchFamily="18" charset="0"/>
                <a:cs typeface="Arial" charset="0"/>
              </a:rPr>
              <a:t>Income-to-Expense ≥ 1.05x</a:t>
            </a:r>
          </a:p>
        </p:txBody>
      </p:sp>
      <p:pic>
        <p:nvPicPr>
          <p:cNvPr id="35845" name="Picture 5" descr="New_Remic"/>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381000"/>
            <a:ext cx="17272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lide Number Placeholder 6"/>
          <p:cNvSpPr>
            <a:spLocks noGrp="1"/>
          </p:cNvSpPr>
          <p:nvPr>
            <p:ph type="sldNum" sz="quarter" idx="12"/>
          </p:nvPr>
        </p:nvSpPr>
        <p:spPr/>
        <p:txBody>
          <a:bodyPr/>
          <a:lstStyle/>
          <a:p>
            <a:fld id="{C14328E1-8A2C-46F0-890B-9C355F6E4E3F}" type="slidenum">
              <a:rPr lang="en-US" altLang="en-US"/>
              <a:pPr/>
              <a:t>11</a:t>
            </a:fld>
            <a:endParaRPr lang="en-US" altLang="en-US"/>
          </a:p>
        </p:txBody>
      </p:sp>
      <p:sp>
        <p:nvSpPr>
          <p:cNvPr id="13314" name="Rectangle 2"/>
          <p:cNvSpPr>
            <a:spLocks noGrp="1" noChangeArrowheads="1"/>
          </p:cNvSpPr>
          <p:nvPr>
            <p:ph type="title"/>
          </p:nvPr>
        </p:nvSpPr>
        <p:spPr/>
        <p:txBody>
          <a:bodyPr/>
          <a:lstStyle/>
          <a:p>
            <a:pPr algn="l"/>
            <a:r>
              <a:rPr lang="en-US" altLang="en-US" sz="3200" b="1" i="1" dirty="0">
                <a:latin typeface="Times New Roman" pitchFamily="18" charset="0"/>
              </a:rPr>
              <a:t>REMIC Insured Portfolio</a:t>
            </a:r>
            <a:br>
              <a:rPr lang="en-US" altLang="en-US" sz="3600" b="1" i="1" dirty="0">
                <a:latin typeface="Times New Roman" pitchFamily="18" charset="0"/>
              </a:rPr>
            </a:br>
            <a:r>
              <a:rPr lang="en-US" altLang="en-US" sz="2400" b="1" i="1" dirty="0">
                <a:latin typeface="Times New Roman" pitchFamily="18" charset="0"/>
              </a:rPr>
              <a:t>By Borough-As of July 31, 2020</a:t>
            </a:r>
            <a:br>
              <a:rPr lang="en-US" altLang="en-US" sz="2400" b="1" i="1" dirty="0">
                <a:latin typeface="Times New Roman" pitchFamily="18" charset="0"/>
              </a:rPr>
            </a:br>
            <a:r>
              <a:rPr lang="en-US" altLang="en-US" sz="2400" b="1" i="1" dirty="0">
                <a:latin typeface="Times New Roman" pitchFamily="18" charset="0"/>
              </a:rPr>
              <a:t>(Unaudited)</a:t>
            </a:r>
          </a:p>
        </p:txBody>
      </p:sp>
      <p:graphicFrame>
        <p:nvGraphicFramePr>
          <p:cNvPr id="13396" name="Group 84"/>
          <p:cNvGraphicFramePr>
            <a:graphicFrameLocks noGrp="1"/>
          </p:cNvGraphicFramePr>
          <p:nvPr>
            <p:ph sz="half" idx="1"/>
            <p:extLst>
              <p:ext uri="{D42A27DB-BD31-4B8C-83A1-F6EECF244321}">
                <p14:modId xmlns:p14="http://schemas.microsoft.com/office/powerpoint/2010/main" val="842690383"/>
              </p:ext>
            </p:extLst>
          </p:nvPr>
        </p:nvGraphicFramePr>
        <p:xfrm>
          <a:off x="457200" y="1600200"/>
          <a:ext cx="4724400" cy="4702812"/>
        </p:xfrm>
        <a:graphic>
          <a:graphicData uri="http://schemas.openxmlformats.org/drawingml/2006/table">
            <a:tbl>
              <a:tblPr/>
              <a:tblGrid>
                <a:gridCol w="1346200">
                  <a:extLst>
                    <a:ext uri="{9D8B030D-6E8A-4147-A177-3AD203B41FA5}">
                      <a16:colId xmlns:a16="http://schemas.microsoft.com/office/drawing/2014/main" val="20000"/>
                    </a:ext>
                  </a:extLst>
                </a:gridCol>
                <a:gridCol w="9398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tblGrid>
              <a:tr h="646113">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Borough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Number of Projects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Insurance in Effect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 Total Insurance in Effect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770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Bronx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129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$142,335,110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49%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6113">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Brooklyn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66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$69,010,514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24%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46113">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Manhattan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46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$48,881,526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17%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46113">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Queens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$23,855,548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4770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Staten Island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$1,993,756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&lt;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46113">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258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$286,076,454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graphicFrame>
        <p:nvGraphicFramePr>
          <p:cNvPr id="2" name="Object 56"/>
          <p:cNvGraphicFramePr>
            <a:graphicFrameLocks noGrp="1" noChangeAspect="1"/>
          </p:cNvGraphicFramePr>
          <p:nvPr>
            <p:ph sz="half" idx="2"/>
            <p:extLst>
              <p:ext uri="{D42A27DB-BD31-4B8C-83A1-F6EECF244321}">
                <p14:modId xmlns:p14="http://schemas.microsoft.com/office/powerpoint/2010/main" val="3353587514"/>
              </p:ext>
            </p:extLst>
          </p:nvPr>
        </p:nvGraphicFramePr>
        <p:xfrm>
          <a:off x="5257801" y="1676399"/>
          <a:ext cx="3835400" cy="3586855"/>
        </p:xfrm>
        <a:graphic>
          <a:graphicData uri="http://schemas.openxmlformats.org/drawingml/2006/chart">
            <c:chart xmlns:c="http://schemas.openxmlformats.org/drawingml/2006/chart" xmlns:r="http://schemas.openxmlformats.org/officeDocument/2006/relationships" r:id="rId2"/>
          </a:graphicData>
        </a:graphic>
      </p:graphicFrame>
      <p:pic>
        <p:nvPicPr>
          <p:cNvPr id="13397" name="Picture 85" descr="New_Remic"/>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381000"/>
            <a:ext cx="17272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Slide Number Placeholder 5"/>
          <p:cNvSpPr>
            <a:spLocks noGrp="1"/>
          </p:cNvSpPr>
          <p:nvPr>
            <p:ph type="sldNum" sz="quarter" idx="12"/>
          </p:nvPr>
        </p:nvSpPr>
        <p:spPr/>
        <p:txBody>
          <a:bodyPr/>
          <a:lstStyle/>
          <a:p>
            <a:fld id="{1D12D164-3C9E-4E9C-A07C-025A13796C4F}" type="slidenum">
              <a:rPr lang="en-US" altLang="en-US"/>
              <a:pPr/>
              <a:t>12</a:t>
            </a:fld>
            <a:endParaRPr lang="en-US" altLang="en-US"/>
          </a:p>
        </p:txBody>
      </p:sp>
      <p:sp>
        <p:nvSpPr>
          <p:cNvPr id="14338" name="Rectangle 2"/>
          <p:cNvSpPr>
            <a:spLocks noGrp="1" noChangeArrowheads="1"/>
          </p:cNvSpPr>
          <p:nvPr>
            <p:ph type="title"/>
          </p:nvPr>
        </p:nvSpPr>
        <p:spPr/>
        <p:txBody>
          <a:bodyPr/>
          <a:lstStyle/>
          <a:p>
            <a:pPr algn="l"/>
            <a:r>
              <a:rPr lang="en-US" altLang="en-US" sz="3200" b="1" i="1" dirty="0">
                <a:latin typeface="Times New Roman" pitchFamily="18" charset="0"/>
              </a:rPr>
              <a:t>REMIC Insured Portfolio</a:t>
            </a:r>
            <a:br>
              <a:rPr lang="en-US" altLang="en-US" sz="3200" b="1" i="1" dirty="0">
                <a:latin typeface="Times New Roman" pitchFamily="18" charset="0"/>
              </a:rPr>
            </a:br>
            <a:r>
              <a:rPr lang="en-US" altLang="en-US" sz="2400" b="1" i="1" dirty="0">
                <a:latin typeface="Times New Roman" pitchFamily="18" charset="0"/>
              </a:rPr>
              <a:t>By Year Originated-As of July 31, 2020</a:t>
            </a:r>
            <a:br>
              <a:rPr lang="en-US" altLang="en-US" sz="2400" b="1" i="1" dirty="0">
                <a:latin typeface="Times New Roman" pitchFamily="18" charset="0"/>
              </a:rPr>
            </a:br>
            <a:r>
              <a:rPr lang="en-US" altLang="en-US" sz="2400" b="1" i="1" dirty="0">
                <a:latin typeface="Times New Roman" pitchFamily="18" charset="0"/>
              </a:rPr>
              <a:t>(Unaudited)</a:t>
            </a:r>
          </a:p>
        </p:txBody>
      </p:sp>
      <p:graphicFrame>
        <p:nvGraphicFramePr>
          <p:cNvPr id="14494" name="Group 158"/>
          <p:cNvGraphicFramePr>
            <a:graphicFrameLocks noGrp="1"/>
          </p:cNvGraphicFramePr>
          <p:nvPr>
            <p:ph idx="1"/>
            <p:extLst>
              <p:ext uri="{D42A27DB-BD31-4B8C-83A1-F6EECF244321}">
                <p14:modId xmlns:p14="http://schemas.microsoft.com/office/powerpoint/2010/main" val="911841831"/>
              </p:ext>
            </p:extLst>
          </p:nvPr>
        </p:nvGraphicFramePr>
        <p:xfrm>
          <a:off x="457200" y="2133600"/>
          <a:ext cx="8077200" cy="3039112"/>
        </p:xfrm>
        <a:graphic>
          <a:graphicData uri="http://schemas.openxmlformats.org/drawingml/2006/table">
            <a:tbl>
              <a:tblPr/>
              <a:tblGrid>
                <a:gridCol w="18288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3"/>
                    </a:ext>
                  </a:extLst>
                </a:gridCol>
                <a:gridCol w="1600200">
                  <a:extLst>
                    <a:ext uri="{9D8B030D-6E8A-4147-A177-3AD203B41FA5}">
                      <a16:colId xmlns:a16="http://schemas.microsoft.com/office/drawing/2014/main" val="20004"/>
                    </a:ext>
                  </a:extLst>
                </a:gridCol>
              </a:tblGrid>
              <a:tr h="36988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Year Originated</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Number of Projects</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Outstanding Mortgage Amount</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Insurance in Effect</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 Total Insurance in Effect</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988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2016 - Present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$473,899,397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$97,076,796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34%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988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2011 - 2015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103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$638,379,833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$130,086,719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45%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9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2006 - 2010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$174,355,030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$41,664,435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830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2001 - 2005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$49,284,848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$15,520,957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988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1997 - 2000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$4,219,312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$1,727,548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6830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258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$1,340,138,419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$286,076,454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pic>
        <p:nvPicPr>
          <p:cNvPr id="14487" name="Picture 151" descr="New_Remic"/>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381000"/>
            <a:ext cx="17272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lide Number Placeholder 5"/>
          <p:cNvSpPr>
            <a:spLocks noGrp="1"/>
          </p:cNvSpPr>
          <p:nvPr>
            <p:ph type="sldNum" sz="quarter" idx="12"/>
          </p:nvPr>
        </p:nvSpPr>
        <p:spPr/>
        <p:txBody>
          <a:bodyPr/>
          <a:lstStyle/>
          <a:p>
            <a:fld id="{7BC41480-9785-404F-B2FD-8AD646B60ED7}" type="slidenum">
              <a:rPr lang="en-US" altLang="en-US"/>
              <a:pPr/>
              <a:t>13</a:t>
            </a:fld>
            <a:endParaRPr lang="en-US" altLang="en-US"/>
          </a:p>
        </p:txBody>
      </p:sp>
      <p:sp>
        <p:nvSpPr>
          <p:cNvPr id="15362" name="Rectangle 2"/>
          <p:cNvSpPr>
            <a:spLocks noGrp="1" noChangeArrowheads="1"/>
          </p:cNvSpPr>
          <p:nvPr>
            <p:ph type="title"/>
          </p:nvPr>
        </p:nvSpPr>
        <p:spPr/>
        <p:txBody>
          <a:bodyPr/>
          <a:lstStyle/>
          <a:p>
            <a:pPr algn="l"/>
            <a:r>
              <a:rPr lang="en-US" altLang="en-US" sz="3200" b="1" i="1" dirty="0">
                <a:latin typeface="Times New Roman" pitchFamily="18" charset="0"/>
              </a:rPr>
              <a:t>REMIC Insured Portfolio</a:t>
            </a:r>
            <a:br>
              <a:rPr lang="en-US" altLang="en-US" sz="3200" b="1" i="1" dirty="0">
                <a:latin typeface="Times New Roman" pitchFamily="18" charset="0"/>
              </a:rPr>
            </a:br>
            <a:r>
              <a:rPr lang="en-US" altLang="en-US" sz="2400" b="1" i="1" dirty="0">
                <a:latin typeface="Times New Roman" pitchFamily="18" charset="0"/>
              </a:rPr>
              <a:t>By Maturity of Loan-As of July 31, 2020</a:t>
            </a:r>
            <a:br>
              <a:rPr lang="en-US" altLang="en-US" sz="2400" b="1" i="1" dirty="0">
                <a:latin typeface="Times New Roman" pitchFamily="18" charset="0"/>
              </a:rPr>
            </a:br>
            <a:r>
              <a:rPr lang="en-US" altLang="en-US" sz="2400" b="1" i="1" dirty="0">
                <a:latin typeface="Times New Roman" pitchFamily="18" charset="0"/>
              </a:rPr>
              <a:t>(Unaudited)</a:t>
            </a:r>
          </a:p>
        </p:txBody>
      </p:sp>
      <p:graphicFrame>
        <p:nvGraphicFramePr>
          <p:cNvPr id="15483" name="Group 123"/>
          <p:cNvGraphicFramePr>
            <a:graphicFrameLocks noGrp="1"/>
          </p:cNvGraphicFramePr>
          <p:nvPr>
            <p:ph idx="1"/>
            <p:extLst>
              <p:ext uri="{D42A27DB-BD31-4B8C-83A1-F6EECF244321}">
                <p14:modId xmlns:p14="http://schemas.microsoft.com/office/powerpoint/2010/main" val="3765058449"/>
              </p:ext>
            </p:extLst>
          </p:nvPr>
        </p:nvGraphicFramePr>
        <p:xfrm>
          <a:off x="457200" y="2133600"/>
          <a:ext cx="8382000" cy="2834640"/>
        </p:xfrm>
        <a:graphic>
          <a:graphicData uri="http://schemas.openxmlformats.org/drawingml/2006/table">
            <a:tbl>
              <a:tblPr/>
              <a:tblGrid>
                <a:gridCol w="17526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gridCol w="21336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tblGrid>
              <a:tr h="1809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Maturity of Loan</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Number of Projects</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Outstanding Mortgage Amount</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Insurance in Effect</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 Total Insurance in Effect</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809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Present-2020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$9,031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$1,806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&lt;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09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2021-2030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$21,210,574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$10,049,313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809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2031-2040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62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$202,344,167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$48,002,737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17%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33363">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2041-2050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164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$1,036,287,563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$211,965,182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74%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333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2051-2060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$80,287,084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$16,057,417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809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258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$1,340,138,419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$286,076,454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pic>
        <p:nvPicPr>
          <p:cNvPr id="15472" name="Picture 112" descr="New_Remic"/>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381000"/>
            <a:ext cx="17272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lide Number Placeholder 5"/>
          <p:cNvSpPr>
            <a:spLocks noGrp="1"/>
          </p:cNvSpPr>
          <p:nvPr>
            <p:ph type="sldNum" sz="quarter" idx="12"/>
          </p:nvPr>
        </p:nvSpPr>
        <p:spPr/>
        <p:txBody>
          <a:bodyPr/>
          <a:lstStyle/>
          <a:p>
            <a:fld id="{0A8F8919-8B3C-4EDC-9255-B99050ED12F0}" type="slidenum">
              <a:rPr lang="en-US" altLang="en-US"/>
              <a:pPr/>
              <a:t>14</a:t>
            </a:fld>
            <a:endParaRPr lang="en-US" altLang="en-US"/>
          </a:p>
        </p:txBody>
      </p:sp>
      <p:sp>
        <p:nvSpPr>
          <p:cNvPr id="16386" name="Rectangle 2"/>
          <p:cNvSpPr>
            <a:spLocks noGrp="1" noChangeArrowheads="1"/>
          </p:cNvSpPr>
          <p:nvPr>
            <p:ph type="title"/>
          </p:nvPr>
        </p:nvSpPr>
        <p:spPr/>
        <p:txBody>
          <a:bodyPr/>
          <a:lstStyle/>
          <a:p>
            <a:pPr algn="l"/>
            <a:r>
              <a:rPr lang="en-US" altLang="en-US" sz="3200" b="1" i="1" dirty="0">
                <a:latin typeface="Times New Roman" pitchFamily="18" charset="0"/>
              </a:rPr>
              <a:t>REMIC Insured Portfolio</a:t>
            </a:r>
            <a:br>
              <a:rPr lang="en-US" altLang="en-US" sz="3200" b="1" i="1" dirty="0">
                <a:latin typeface="Times New Roman" pitchFamily="18" charset="0"/>
              </a:rPr>
            </a:br>
            <a:r>
              <a:rPr lang="en-US" altLang="en-US" sz="2000" b="1" i="1" dirty="0">
                <a:latin typeface="Times New Roman" pitchFamily="18" charset="0"/>
              </a:rPr>
              <a:t>By Percentage of Insurance-As of July 31, 2020</a:t>
            </a:r>
            <a:br>
              <a:rPr lang="en-US" altLang="en-US" sz="2000" b="1" i="1" dirty="0">
                <a:latin typeface="Times New Roman" pitchFamily="18" charset="0"/>
              </a:rPr>
            </a:br>
            <a:r>
              <a:rPr lang="en-US" altLang="en-US" sz="2000" b="1" i="1" dirty="0">
                <a:latin typeface="Times New Roman" pitchFamily="18" charset="0"/>
              </a:rPr>
              <a:t>(Unaudited)</a:t>
            </a:r>
          </a:p>
        </p:txBody>
      </p:sp>
      <p:graphicFrame>
        <p:nvGraphicFramePr>
          <p:cNvPr id="16513" name="Group 129"/>
          <p:cNvGraphicFramePr>
            <a:graphicFrameLocks noGrp="1"/>
          </p:cNvGraphicFramePr>
          <p:nvPr>
            <p:ph idx="1"/>
            <p:extLst>
              <p:ext uri="{D42A27DB-BD31-4B8C-83A1-F6EECF244321}">
                <p14:modId xmlns:p14="http://schemas.microsoft.com/office/powerpoint/2010/main" val="891366309"/>
              </p:ext>
            </p:extLst>
          </p:nvPr>
        </p:nvGraphicFramePr>
        <p:xfrm>
          <a:off x="457200" y="1905000"/>
          <a:ext cx="8458200" cy="3505200"/>
        </p:xfrm>
        <a:graphic>
          <a:graphicData uri="http://schemas.openxmlformats.org/drawingml/2006/table">
            <a:tbl>
              <a:tblPr/>
              <a:tblGrid>
                <a:gridCol w="16002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2098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tblGrid>
              <a:tr h="2698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Percentage Insurance</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Number of Projects</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Outstanding Mortgage Amount</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Insurance in Effect</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 Total Insurance in Effect</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809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20-30%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216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$1,305,037,742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$261,104,875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91%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09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a:ln>
                            <a:noFill/>
                          </a:ln>
                          <a:solidFill>
                            <a:schemeClr val="tx1"/>
                          </a:solidFill>
                          <a:effectLst/>
                          <a:latin typeface="Times New Roman" pitchFamily="18" charset="0"/>
                        </a:rPr>
                        <a:t>31-40%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809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a:ln>
                            <a:noFill/>
                          </a:ln>
                          <a:solidFill>
                            <a:schemeClr val="tx1"/>
                          </a:solidFill>
                          <a:effectLst/>
                          <a:latin typeface="Times New Roman" pitchFamily="18" charset="0"/>
                        </a:rPr>
                        <a:t>41-50%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$4,962,160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$2,481,080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&lt;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8732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a:ln>
                            <a:noFill/>
                          </a:ln>
                          <a:solidFill>
                            <a:schemeClr val="tx1"/>
                          </a:solidFill>
                          <a:effectLst/>
                          <a:latin typeface="Times New Roman" pitchFamily="18" charset="0"/>
                        </a:rPr>
                        <a:t>51-60%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$15,148,593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$7,725,782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809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a:ln>
                            <a:noFill/>
                          </a:ln>
                          <a:solidFill>
                            <a:schemeClr val="tx1"/>
                          </a:solidFill>
                          <a:effectLst/>
                          <a:latin typeface="Times New Roman" pitchFamily="18" charset="0"/>
                        </a:rPr>
                        <a:t>61-70%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809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71-80%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$900,831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$675,623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&lt;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809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a:ln>
                            <a:noFill/>
                          </a:ln>
                          <a:solidFill>
                            <a:schemeClr val="tx1"/>
                          </a:solidFill>
                          <a:effectLst/>
                          <a:latin typeface="Times New Roman" pitchFamily="18" charset="0"/>
                        </a:rPr>
                        <a:t>100%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$14,089,093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$14,089,093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1809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a:ln>
                            <a:noFill/>
                          </a:ln>
                          <a:solidFill>
                            <a:schemeClr val="tx1"/>
                          </a:solidFill>
                          <a:effectLst/>
                          <a:latin typeface="Times New Roman" pitchFamily="18"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242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$1,340,138,419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$286,076,454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pic>
        <p:nvPicPr>
          <p:cNvPr id="16514" name="Picture 130" descr="New_Remic"/>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381000"/>
            <a:ext cx="17272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Slide Number Placeholder 5"/>
          <p:cNvSpPr>
            <a:spLocks noGrp="1"/>
          </p:cNvSpPr>
          <p:nvPr>
            <p:ph type="sldNum" sz="quarter" idx="12"/>
          </p:nvPr>
        </p:nvSpPr>
        <p:spPr/>
        <p:txBody>
          <a:bodyPr/>
          <a:lstStyle/>
          <a:p>
            <a:fld id="{E989CFE8-AC4A-4200-87C6-E2E2DD8C8D59}" type="slidenum">
              <a:rPr lang="en-US" altLang="en-US"/>
              <a:pPr/>
              <a:t>15</a:t>
            </a:fld>
            <a:endParaRPr lang="en-US" altLang="en-US"/>
          </a:p>
        </p:txBody>
      </p:sp>
      <p:sp>
        <p:nvSpPr>
          <p:cNvPr id="8194" name="Rectangle 2"/>
          <p:cNvSpPr>
            <a:spLocks noGrp="1" noChangeArrowheads="1"/>
          </p:cNvSpPr>
          <p:nvPr>
            <p:ph type="title"/>
          </p:nvPr>
        </p:nvSpPr>
        <p:spPr/>
        <p:txBody>
          <a:bodyPr/>
          <a:lstStyle/>
          <a:p>
            <a:pPr algn="l"/>
            <a:r>
              <a:rPr lang="en-US" altLang="en-US" sz="3200" b="1" i="1" dirty="0">
                <a:latin typeface="Times New Roman" pitchFamily="18" charset="0"/>
              </a:rPr>
              <a:t>Ten Largest Loan Exposures</a:t>
            </a:r>
            <a:br>
              <a:rPr lang="en-US" altLang="en-US" sz="3600" b="1" i="1" dirty="0">
                <a:latin typeface="Times New Roman" pitchFamily="18" charset="0"/>
              </a:rPr>
            </a:br>
            <a:r>
              <a:rPr lang="en-US" altLang="en-US" sz="2000" b="1" i="1" dirty="0">
                <a:latin typeface="Times New Roman" pitchFamily="18" charset="0"/>
              </a:rPr>
              <a:t>As of July 31, 2020</a:t>
            </a:r>
            <a:br>
              <a:rPr lang="en-US" altLang="en-US" sz="2000" b="1" i="1" dirty="0">
                <a:latin typeface="Times New Roman" pitchFamily="18" charset="0"/>
              </a:rPr>
            </a:br>
            <a:r>
              <a:rPr lang="en-US" altLang="en-US" sz="2000" b="1" i="1" dirty="0">
                <a:latin typeface="Times New Roman" pitchFamily="18" charset="0"/>
              </a:rPr>
              <a:t>(Unaudited)</a:t>
            </a:r>
          </a:p>
        </p:txBody>
      </p:sp>
      <p:graphicFrame>
        <p:nvGraphicFramePr>
          <p:cNvPr id="8478" name="Group 286"/>
          <p:cNvGraphicFramePr>
            <a:graphicFrameLocks noGrp="1"/>
          </p:cNvGraphicFramePr>
          <p:nvPr>
            <p:ph idx="1"/>
            <p:extLst>
              <p:ext uri="{D42A27DB-BD31-4B8C-83A1-F6EECF244321}">
                <p14:modId xmlns:p14="http://schemas.microsoft.com/office/powerpoint/2010/main" val="3238007203"/>
              </p:ext>
            </p:extLst>
          </p:nvPr>
        </p:nvGraphicFramePr>
        <p:xfrm>
          <a:off x="457200" y="1371600"/>
          <a:ext cx="7848600" cy="4845371"/>
        </p:xfrm>
        <a:graphic>
          <a:graphicData uri="http://schemas.openxmlformats.org/drawingml/2006/table">
            <a:tbl>
              <a:tblPr/>
              <a:tblGrid>
                <a:gridCol w="16764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990600">
                  <a:extLst>
                    <a:ext uri="{9D8B030D-6E8A-4147-A177-3AD203B41FA5}">
                      <a16:colId xmlns:a16="http://schemas.microsoft.com/office/drawing/2014/main" val="20004"/>
                    </a:ext>
                  </a:extLst>
                </a:gridCol>
                <a:gridCol w="1828800">
                  <a:extLst>
                    <a:ext uri="{9D8B030D-6E8A-4147-A177-3AD203B41FA5}">
                      <a16:colId xmlns:a16="http://schemas.microsoft.com/office/drawing/2014/main" val="20005"/>
                    </a:ext>
                  </a:extLst>
                </a:gridCol>
              </a:tblGrid>
              <a:tr h="36988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New Roman" pitchFamily="18" charset="0"/>
                        </a:rPr>
                        <a:t>Project</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New Roman" pitchFamily="18" charset="0"/>
                        </a:rPr>
                        <a:t>Outstanding Mortgage Amount</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New Roman" pitchFamily="18" charset="0"/>
                        </a:rPr>
                        <a:t>Insured Amount</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New Roman" pitchFamily="18" charset="0"/>
                        </a:rPr>
                        <a:t>Percentage Insured</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New Roman" pitchFamily="18" charset="0"/>
                        </a:rPr>
                        <a:t>Borough</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New Roman" pitchFamily="18" charset="0"/>
                        </a:rPr>
                        <a:t>Lender</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830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New Roman" pitchFamily="18" charset="0"/>
                        </a:rPr>
                        <a:t>47</a:t>
                      </a:r>
                      <a:r>
                        <a:rPr kumimoji="0" lang="en-US" altLang="en-US" sz="1200" b="1" i="0" u="none" strike="noStrike" cap="none" normalizeH="0" baseline="30000" dirty="0">
                          <a:ln>
                            <a:noFill/>
                          </a:ln>
                          <a:solidFill>
                            <a:schemeClr val="tx1"/>
                          </a:solidFill>
                          <a:effectLst/>
                          <a:latin typeface="Times New Roman" pitchFamily="18" charset="0"/>
                        </a:rPr>
                        <a:t>th</a:t>
                      </a:r>
                      <a:r>
                        <a:rPr kumimoji="0" lang="en-US" altLang="en-US" sz="1200" b="1" i="0" u="none" strike="noStrike" cap="none" normalizeH="0" baseline="0" dirty="0">
                          <a:ln>
                            <a:noFill/>
                          </a:ln>
                          <a:solidFill>
                            <a:schemeClr val="tx1"/>
                          </a:solidFill>
                          <a:effectLst/>
                          <a:latin typeface="Times New Roman" pitchFamily="18" charset="0"/>
                        </a:rPr>
                        <a:t> Ave. Big Six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Times New Roman" pitchFamily="18" charset="0"/>
                        </a:rPr>
                        <a:t>$38,873,748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New Roman" pitchFamily="18" charset="0"/>
                        </a:rPr>
                        <a:t>$7,774,750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Times New Roman" pitchFamily="18"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Times New Roman" pitchFamily="18" charset="0"/>
                        </a:rPr>
                        <a:t>Queens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New Roman" pitchFamily="18" charset="0"/>
                        </a:rPr>
                        <a:t>HDC (Mitchell-Lama)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9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New Roman" pitchFamily="18" charset="0"/>
                        </a:rPr>
                        <a:t>11 Broadway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Times New Roman" pitchFamily="18" charset="0"/>
                        </a:rPr>
                        <a:t>$29,332,018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New Roman" pitchFamily="18" charset="0"/>
                        </a:rPr>
                        <a:t>$5,866,404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Times New Roman" pitchFamily="18"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Times New Roman" pitchFamily="18" charset="0"/>
                        </a:rPr>
                        <a:t>Brooklyn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New Roman" pitchFamily="18" charset="0"/>
                        </a:rPr>
                        <a:t>HDC (NHOP)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988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New Roman" pitchFamily="18" charset="0"/>
                        </a:rPr>
                        <a:t>St. Ann’s Terrace ABH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Times New Roman" pitchFamily="18" charset="0"/>
                        </a:rPr>
                        <a:t>$24,070,058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New Roman" pitchFamily="18" charset="0"/>
                        </a:rPr>
                        <a:t>$4,814,012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Times New Roman" pitchFamily="18"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Times New Roman" pitchFamily="18" charset="0"/>
                        </a:rPr>
                        <a:t>Bronx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New Roman" pitchFamily="18" charset="0"/>
                        </a:rPr>
                        <a:t>HDC (NHOP)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9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New Roman" pitchFamily="18" charset="0"/>
                        </a:rPr>
                        <a:t>Morris Court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Times New Roman" pitchFamily="18" charset="0"/>
                        </a:rPr>
                        <a:t>$20,636,439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New Roman" pitchFamily="18" charset="0"/>
                        </a:rPr>
                        <a:t>$4,127,288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Times New Roman" pitchFamily="18"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Times New Roman" pitchFamily="18" charset="0"/>
                        </a:rPr>
                        <a:t>Bronx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New Roman" pitchFamily="18" charset="0"/>
                        </a:rPr>
                        <a:t>HDC (LAMP)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6988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New Roman" pitchFamily="18" charset="0"/>
                        </a:rPr>
                        <a:t>St. Ann’s Terrace CDE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Times New Roman" pitchFamily="18" charset="0"/>
                        </a:rPr>
                        <a:t>$19,538,333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New Roman" pitchFamily="18" charset="0"/>
                        </a:rPr>
                        <a:t>$3,907,667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Times New Roman" pitchFamily="18"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Times New Roman" pitchFamily="18" charset="0"/>
                        </a:rPr>
                        <a:t>Bronx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New Roman" pitchFamily="18" charset="0"/>
                        </a:rPr>
                        <a:t>HDC (LAMP)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9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New Roman" pitchFamily="18" charset="0"/>
                        </a:rPr>
                        <a:t>Bradford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Times New Roman" pitchFamily="18" charset="0"/>
                        </a:rPr>
                        <a:t>$18,663,643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New Roman" pitchFamily="18" charset="0"/>
                        </a:rPr>
                        <a:t>$3,732,729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Times New Roman" pitchFamily="18"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Times New Roman" pitchFamily="18" charset="0"/>
                        </a:rPr>
                        <a:t>Brooklyn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New Roman" pitchFamily="18" charset="0"/>
                        </a:rPr>
                        <a:t>HDC (NHOP)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0766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New Roman" pitchFamily="18" charset="0"/>
                        </a:rPr>
                        <a:t>NYCHA Public </a:t>
                      </a:r>
                      <a:r>
                        <a:rPr kumimoji="0" lang="en-US" altLang="en-US" sz="1200" b="1" i="0" u="none" strike="noStrike" cap="none" normalizeH="0" baseline="0" dirty="0" err="1">
                          <a:ln>
                            <a:noFill/>
                          </a:ln>
                          <a:solidFill>
                            <a:schemeClr val="tx1"/>
                          </a:solidFill>
                          <a:effectLst/>
                          <a:latin typeface="Times New Roman" pitchFamily="18" charset="0"/>
                        </a:rPr>
                        <a:t>Hsg</a:t>
                      </a:r>
                      <a:r>
                        <a:rPr kumimoji="0" lang="en-US" altLang="en-US" sz="1200" b="1" i="0" u="none" strike="noStrike" cap="none" normalizeH="0" baseline="0" dirty="0">
                          <a:ln>
                            <a:noFill/>
                          </a:ln>
                          <a:solidFill>
                            <a:schemeClr val="tx1"/>
                          </a:solidFill>
                          <a:effectLst/>
                          <a:latin typeface="Times New Roman" pitchFamily="18" charset="0"/>
                        </a:rPr>
                        <a:t> Preservation II LLC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Times New Roman" pitchFamily="18" charset="0"/>
                        </a:rPr>
                        <a:t>$18,475,100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New Roman" pitchFamily="18" charset="0"/>
                        </a:rPr>
                        <a:t>$3,695,020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Times New Roman" pitchFamily="18"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Times New Roman" pitchFamily="18" charset="0"/>
                        </a:rPr>
                        <a:t>Various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New Roman" pitchFamily="18" charset="0"/>
                        </a:rPr>
                        <a:t>HDC (LAMP)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8566259"/>
                  </a:ext>
                </a:extLst>
              </a:tr>
              <a:tr h="369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New Roman" pitchFamily="18" charset="0"/>
                        </a:rPr>
                        <a:t>LMLD Citywide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Times New Roman" pitchFamily="18" charset="0"/>
                        </a:rPr>
                        <a:t>$18,313,640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New Roman" pitchFamily="18" charset="0"/>
                        </a:rPr>
                        <a:t>$3,662,728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Times New Roman" pitchFamily="18"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Times New Roman" pitchFamily="18" charset="0"/>
                        </a:rPr>
                        <a:t>Manhattan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New Roman" pitchFamily="18" charset="0"/>
                        </a:rPr>
                        <a:t>HDC (LAMP)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6988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New Roman" pitchFamily="18" charset="0"/>
                        </a:rPr>
                        <a:t>Gateway Elton III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Times New Roman" pitchFamily="18" charset="0"/>
                        </a:rPr>
                        <a:t>$17,273,101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New Roman" pitchFamily="18" charset="0"/>
                        </a:rPr>
                        <a:t>$3,454,620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Times New Roman" pitchFamily="18"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Times New Roman" pitchFamily="18" charset="0"/>
                        </a:rPr>
                        <a:t>Brooklyn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New Roman" pitchFamily="18" charset="0"/>
                        </a:rPr>
                        <a:t>HDC (LAMP)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28553130"/>
                  </a:ext>
                </a:extLst>
              </a:tr>
              <a:tr h="369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New Roman" pitchFamily="18" charset="0"/>
                        </a:rPr>
                        <a:t>The </a:t>
                      </a:r>
                      <a:r>
                        <a:rPr kumimoji="0" lang="en-US" altLang="en-US" sz="1200" b="1" i="0" u="none" strike="noStrike" cap="none" normalizeH="0" baseline="0" dirty="0" err="1">
                          <a:ln>
                            <a:noFill/>
                          </a:ln>
                          <a:solidFill>
                            <a:schemeClr val="tx1"/>
                          </a:solidFill>
                          <a:effectLst/>
                          <a:latin typeface="Times New Roman" pitchFamily="18" charset="0"/>
                        </a:rPr>
                        <a:t>Ciena</a:t>
                      </a:r>
                      <a:r>
                        <a:rPr kumimoji="0" lang="en-US" altLang="en-US" sz="1200" b="1" i="0" u="none" strike="noStrike" cap="none" normalizeH="0" baseline="0" dirty="0">
                          <a:ln>
                            <a:noFill/>
                          </a:ln>
                          <a:solidFill>
                            <a:schemeClr val="tx1"/>
                          </a:solidFill>
                          <a:effectLst/>
                          <a:latin typeface="Times New Roman" pitchFamily="18" charset="0"/>
                        </a:rPr>
                        <a:t> Hobbs Court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Times New Roman" pitchFamily="18" charset="0"/>
                        </a:rPr>
                        <a:t>$17,245,964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New Roman" pitchFamily="18" charset="0"/>
                        </a:rPr>
                        <a:t>$3,449,193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Times New Roman" pitchFamily="18"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Times New Roman" pitchFamily="18" charset="0"/>
                        </a:rPr>
                        <a:t>Manhattan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New Roman" pitchFamily="18" charset="0"/>
                        </a:rPr>
                        <a:t>HDC (LAMP)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333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New Roman" pitchFamily="18"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New Roman" pitchFamily="18" charset="0"/>
                        </a:rPr>
                        <a:t>$222,422,044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New Roman" pitchFamily="18" charset="0"/>
                        </a:rPr>
                        <a:t>$44,484,409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1" u="none" strike="noStrike" cap="none" normalizeH="0" baseline="0" dirty="0">
                          <a:ln>
                            <a:noFill/>
                          </a:ln>
                          <a:solidFill>
                            <a:schemeClr val="tx1"/>
                          </a:solidFill>
                          <a:effectLst/>
                          <a:latin typeface="Times New Roman" pitchFamily="18" charset="0"/>
                        </a:rPr>
                        <a:t>Represents 16% of REMIC’s Total Insurance in Effect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1"/>
                  </a:ext>
                </a:extLst>
              </a:tr>
            </a:tbl>
          </a:graphicData>
        </a:graphic>
      </p:graphicFrame>
      <p:pic>
        <p:nvPicPr>
          <p:cNvPr id="8469" name="Picture 277" descr="New_Remic"/>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381000"/>
            <a:ext cx="17272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Slide Number Placeholder 5"/>
          <p:cNvSpPr>
            <a:spLocks noGrp="1"/>
          </p:cNvSpPr>
          <p:nvPr>
            <p:ph type="sldNum" sz="quarter" idx="12"/>
          </p:nvPr>
        </p:nvSpPr>
        <p:spPr/>
        <p:txBody>
          <a:bodyPr/>
          <a:lstStyle/>
          <a:p>
            <a:fld id="{39F89827-F88B-4A55-9DB3-7DCEE3947E7E}" type="slidenum">
              <a:rPr lang="en-US" altLang="en-US"/>
              <a:pPr/>
              <a:t>16</a:t>
            </a:fld>
            <a:endParaRPr lang="en-US" altLang="en-US"/>
          </a:p>
        </p:txBody>
      </p:sp>
      <p:sp>
        <p:nvSpPr>
          <p:cNvPr id="28674" name="Rectangle 2"/>
          <p:cNvSpPr>
            <a:spLocks noGrp="1" noChangeArrowheads="1"/>
          </p:cNvSpPr>
          <p:nvPr>
            <p:ph type="title"/>
          </p:nvPr>
        </p:nvSpPr>
        <p:spPr/>
        <p:txBody>
          <a:bodyPr/>
          <a:lstStyle/>
          <a:p>
            <a:pPr algn="l"/>
            <a:r>
              <a:rPr lang="en-US" altLang="en-US" sz="3200" b="1" i="1" dirty="0">
                <a:latin typeface="Times New Roman" pitchFamily="18" charset="0"/>
              </a:rPr>
              <a:t>Lender Exposure</a:t>
            </a:r>
            <a:br>
              <a:rPr lang="en-US" altLang="en-US" sz="3200" b="1" i="1" dirty="0">
                <a:latin typeface="Times New Roman" pitchFamily="18" charset="0"/>
              </a:rPr>
            </a:br>
            <a:r>
              <a:rPr lang="en-US" altLang="en-US" sz="2000" b="1" i="1" dirty="0">
                <a:latin typeface="Times New Roman" pitchFamily="18" charset="0"/>
              </a:rPr>
              <a:t>As of July 31, 2020</a:t>
            </a:r>
            <a:br>
              <a:rPr lang="en-US" altLang="en-US" sz="2000" b="1" i="1" dirty="0">
                <a:latin typeface="Times New Roman" pitchFamily="18" charset="0"/>
              </a:rPr>
            </a:br>
            <a:r>
              <a:rPr lang="en-US" altLang="en-US" sz="2000" b="1" i="1" dirty="0">
                <a:latin typeface="Times New Roman" pitchFamily="18" charset="0"/>
              </a:rPr>
              <a:t>(Unaudited)</a:t>
            </a:r>
            <a:endParaRPr lang="en-US" altLang="en-US" sz="3200" b="1" i="1" dirty="0">
              <a:latin typeface="Times New Roman" pitchFamily="18" charset="0"/>
            </a:endParaRPr>
          </a:p>
        </p:txBody>
      </p:sp>
      <p:graphicFrame>
        <p:nvGraphicFramePr>
          <p:cNvPr id="28841" name="Group 169"/>
          <p:cNvGraphicFramePr>
            <a:graphicFrameLocks noGrp="1"/>
          </p:cNvGraphicFramePr>
          <p:nvPr>
            <p:ph idx="1"/>
            <p:extLst>
              <p:ext uri="{D42A27DB-BD31-4B8C-83A1-F6EECF244321}">
                <p14:modId xmlns:p14="http://schemas.microsoft.com/office/powerpoint/2010/main" val="3199029562"/>
              </p:ext>
            </p:extLst>
          </p:nvPr>
        </p:nvGraphicFramePr>
        <p:xfrm>
          <a:off x="381001" y="1981200"/>
          <a:ext cx="8051799" cy="2174488"/>
        </p:xfrm>
        <a:graphic>
          <a:graphicData uri="http://schemas.openxmlformats.org/drawingml/2006/table">
            <a:tbl>
              <a:tblPr/>
              <a:tblGrid>
                <a:gridCol w="1913299">
                  <a:extLst>
                    <a:ext uri="{9D8B030D-6E8A-4147-A177-3AD203B41FA5}">
                      <a16:colId xmlns:a16="http://schemas.microsoft.com/office/drawing/2014/main" val="20000"/>
                    </a:ext>
                  </a:extLst>
                </a:gridCol>
                <a:gridCol w="1753857">
                  <a:extLst>
                    <a:ext uri="{9D8B030D-6E8A-4147-A177-3AD203B41FA5}">
                      <a16:colId xmlns:a16="http://schemas.microsoft.com/office/drawing/2014/main" val="20001"/>
                    </a:ext>
                  </a:extLst>
                </a:gridCol>
                <a:gridCol w="1753857">
                  <a:extLst>
                    <a:ext uri="{9D8B030D-6E8A-4147-A177-3AD203B41FA5}">
                      <a16:colId xmlns:a16="http://schemas.microsoft.com/office/drawing/2014/main" val="20002"/>
                    </a:ext>
                  </a:extLst>
                </a:gridCol>
                <a:gridCol w="1514695">
                  <a:extLst>
                    <a:ext uri="{9D8B030D-6E8A-4147-A177-3AD203B41FA5}">
                      <a16:colId xmlns:a16="http://schemas.microsoft.com/office/drawing/2014/main" val="20003"/>
                    </a:ext>
                  </a:extLst>
                </a:gridCol>
                <a:gridCol w="1116091">
                  <a:extLst>
                    <a:ext uri="{9D8B030D-6E8A-4147-A177-3AD203B41FA5}">
                      <a16:colId xmlns:a16="http://schemas.microsoft.com/office/drawing/2014/main" val="20004"/>
                    </a:ext>
                  </a:extLst>
                </a:gridCol>
              </a:tblGrid>
              <a:tr h="97852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Lender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Outstanding Mortgage Amount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Insurance in Effect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 Total Insurance in Effect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a:ln>
                            <a:noFill/>
                          </a:ln>
                          <a:solidFill>
                            <a:schemeClr val="tx1"/>
                          </a:solidFill>
                          <a:effectLst/>
                          <a:latin typeface="Times New Roman" pitchFamily="18" charset="0"/>
                        </a:rPr>
                        <a:t>Number of Projects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8656">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CPC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$16,716,002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$15,207,259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43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656">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HDC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$1,323,422,417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$270,869,195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95%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itchFamily="18" charset="0"/>
                        </a:rPr>
                        <a:t>215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8656">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$1,340,138,419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$286,076,454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itchFamily="18" charset="0"/>
                        </a:rPr>
                        <a:t>258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pic>
        <p:nvPicPr>
          <p:cNvPr id="28826" name="Picture 154" descr="New_Remic"/>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381000"/>
            <a:ext cx="17272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b="1" i="1" dirty="0">
                <a:latin typeface="Times New Roman" panose="02020603050405020304" pitchFamily="18" charset="0"/>
                <a:cs typeface="Times New Roman" panose="02020603050405020304" pitchFamily="18" charset="0"/>
              </a:rPr>
              <a:t>CPC Loans</a:t>
            </a:r>
            <a:br>
              <a:rPr lang="en-US" sz="3200" b="1" i="1" dirty="0">
                <a:latin typeface="Times New Roman" panose="02020603050405020304" pitchFamily="18" charset="0"/>
                <a:cs typeface="Times New Roman" panose="02020603050405020304" pitchFamily="18" charset="0"/>
              </a:rPr>
            </a:br>
            <a:r>
              <a:rPr lang="en-US" sz="2000" b="1" i="1" dirty="0">
                <a:latin typeface="Times New Roman" panose="02020603050405020304" pitchFamily="18" charset="0"/>
                <a:cs typeface="Times New Roman" panose="02020603050405020304" pitchFamily="18" charset="0"/>
              </a:rPr>
              <a:t>By Percentage of Insurance-As of July 31, 2020</a:t>
            </a:r>
            <a:br>
              <a:rPr lang="en-US" sz="2000" b="1" i="1" dirty="0">
                <a:latin typeface="Times New Roman" panose="02020603050405020304" pitchFamily="18" charset="0"/>
                <a:cs typeface="Times New Roman" panose="02020603050405020304" pitchFamily="18" charset="0"/>
              </a:rPr>
            </a:br>
            <a:r>
              <a:rPr lang="en-US" sz="2000" b="1" i="1" dirty="0">
                <a:latin typeface="Times New Roman" panose="02020603050405020304" pitchFamily="18" charset="0"/>
                <a:cs typeface="Times New Roman" panose="02020603050405020304" pitchFamily="18" charset="0"/>
              </a:rPr>
              <a:t>(Unaudited)</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001154770"/>
              </p:ext>
            </p:extLst>
          </p:nvPr>
        </p:nvGraphicFramePr>
        <p:xfrm>
          <a:off x="457200" y="2209800"/>
          <a:ext cx="8229600" cy="212344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70840">
                <a:tc>
                  <a:txBody>
                    <a:bodyPr/>
                    <a:lstStyle/>
                    <a:p>
                      <a:pPr algn="l"/>
                      <a:r>
                        <a:rPr lang="en-US" dirty="0">
                          <a:solidFill>
                            <a:schemeClr val="tx1"/>
                          </a:solidFill>
                          <a:latin typeface="Times New Roman" panose="02020603050405020304" pitchFamily="18" charset="0"/>
                          <a:cs typeface="Times New Roman" panose="02020603050405020304" pitchFamily="18" charset="0"/>
                        </a:rPr>
                        <a:t>% Insured</a:t>
                      </a:r>
                    </a:p>
                  </a:txBody>
                  <a:tcPr anchor="b">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a:solidFill>
                            <a:schemeClr val="tx1"/>
                          </a:solidFill>
                          <a:latin typeface="Times New Roman" panose="02020603050405020304" pitchFamily="18" charset="0"/>
                          <a:cs typeface="Times New Roman" panose="02020603050405020304" pitchFamily="18" charset="0"/>
                        </a:rPr>
                        <a:t>Insured Amount</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a:solidFill>
                            <a:schemeClr val="tx1"/>
                          </a:solidFill>
                          <a:latin typeface="Times New Roman" panose="02020603050405020304" pitchFamily="18" charset="0"/>
                          <a:cs typeface="Times New Roman" panose="02020603050405020304" pitchFamily="18" charset="0"/>
                        </a:rPr>
                        <a:t>#</a:t>
                      </a:r>
                      <a:r>
                        <a:rPr lang="en-US" baseline="0" dirty="0">
                          <a:solidFill>
                            <a:schemeClr val="tx1"/>
                          </a:solidFill>
                          <a:latin typeface="Times New Roman" panose="02020603050405020304" pitchFamily="18" charset="0"/>
                          <a:cs typeface="Times New Roman" panose="02020603050405020304" pitchFamily="18" charset="0"/>
                        </a:rPr>
                        <a:t> Loans</a:t>
                      </a:r>
                      <a:endParaRPr lang="en-US" dirty="0">
                        <a:solidFill>
                          <a:schemeClr val="tx1"/>
                        </a:solidFill>
                        <a:latin typeface="Times New Roman" panose="02020603050405020304" pitchFamily="18" charset="0"/>
                        <a:cs typeface="Times New Roman" panose="02020603050405020304"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a:solidFill>
                            <a:schemeClr val="tx1"/>
                          </a:solidFill>
                          <a:latin typeface="Times New Roman" panose="02020603050405020304" pitchFamily="18" charset="0"/>
                          <a:cs typeface="Times New Roman" panose="02020603050405020304" pitchFamily="18" charset="0"/>
                        </a:rPr>
                        <a:t>% Total</a:t>
                      </a:r>
                      <a:r>
                        <a:rPr lang="en-US" baseline="0" dirty="0">
                          <a:solidFill>
                            <a:schemeClr val="tx1"/>
                          </a:solidFill>
                          <a:latin typeface="Times New Roman" panose="02020603050405020304" pitchFamily="18" charset="0"/>
                          <a:cs typeface="Times New Roman" panose="02020603050405020304" pitchFamily="18" charset="0"/>
                        </a:rPr>
                        <a:t> Insurance in Effect</a:t>
                      </a:r>
                      <a:endParaRPr lang="en-US" dirty="0">
                        <a:solidFill>
                          <a:schemeClr val="tx1"/>
                        </a:solidFill>
                        <a:latin typeface="Times New Roman" panose="02020603050405020304" pitchFamily="18" charset="0"/>
                        <a:cs typeface="Times New Roman" panose="02020603050405020304" pitchFamily="18" charset="0"/>
                      </a:endParaRPr>
                    </a:p>
                  </a:txBody>
                  <a:tcPr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l"/>
                      <a:r>
                        <a:rPr lang="en-US" dirty="0">
                          <a:latin typeface="Times New Roman" panose="02020603050405020304" pitchFamily="18" charset="0"/>
                          <a:cs typeface="Times New Roman" panose="02020603050405020304" pitchFamily="18" charset="0"/>
                        </a:rPr>
                        <a:t>25 – 30%</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a:latin typeface="Times New Roman" panose="02020603050405020304" pitchFamily="18" charset="0"/>
                          <a:cs typeface="Times New Roman" panose="02020603050405020304" pitchFamily="18" charset="0"/>
                        </a:rPr>
                        <a:t>$442,543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a:latin typeface="Times New Roman" panose="02020603050405020304" pitchFamily="18" charset="0"/>
                          <a:cs typeface="Times New Roman" panose="02020603050405020304" pitchFamily="18"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a:latin typeface="Times New Roman" panose="02020603050405020304" pitchFamily="18" charset="0"/>
                          <a:cs typeface="Times New Roman" panose="02020603050405020304" pitchFamily="18" charset="0"/>
                        </a:rPr>
                        <a:t>&lt; 1%</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l"/>
                      <a:r>
                        <a:rPr lang="en-US" dirty="0">
                          <a:latin typeface="Times New Roman" panose="02020603050405020304" pitchFamily="18" charset="0"/>
                          <a:cs typeface="Times New Roman" panose="02020603050405020304" pitchFamily="18" charset="0"/>
                        </a:rPr>
                        <a:t>75%</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a:latin typeface="Times New Roman" panose="02020603050405020304" pitchFamily="18" charset="0"/>
                          <a:cs typeface="Times New Roman" panose="02020603050405020304" pitchFamily="18" charset="0"/>
                        </a:rPr>
                        <a:t>$675,623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a:latin typeface="Times New Roman" panose="02020603050405020304" pitchFamily="18" charset="0"/>
                          <a:cs typeface="Times New Roman" panose="02020603050405020304" pitchFamily="18"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a:latin typeface="Times New Roman" panose="02020603050405020304" pitchFamily="18" charset="0"/>
                          <a:cs typeface="Times New Roman" panose="02020603050405020304" pitchFamily="18" charset="0"/>
                        </a:rPr>
                        <a:t>&lt; 1%</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algn="l"/>
                      <a:r>
                        <a:rPr lang="en-US" dirty="0">
                          <a:latin typeface="Times New Roman" panose="02020603050405020304" pitchFamily="18" charset="0"/>
                          <a:cs typeface="Times New Roman" panose="02020603050405020304" pitchFamily="18" charset="0"/>
                        </a:rPr>
                        <a:t>100%</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a:latin typeface="Times New Roman" panose="02020603050405020304" pitchFamily="18" charset="0"/>
                          <a:cs typeface="Times New Roman" panose="02020603050405020304" pitchFamily="18" charset="0"/>
                        </a:rPr>
                        <a:t>$14,089,093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a:latin typeface="Times New Roman" panose="02020603050405020304" pitchFamily="18" charset="0"/>
                          <a:cs typeface="Times New Roman" panose="02020603050405020304" pitchFamily="18" charset="0"/>
                        </a:rPr>
                        <a:t>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a:latin typeface="Times New Roman" panose="02020603050405020304" pitchFamily="18" charset="0"/>
                          <a:cs typeface="Times New Roman" panose="02020603050405020304" pitchFamily="18" charset="0"/>
                        </a:rPr>
                        <a:t>4.9%</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pPr algn="l"/>
                      <a:r>
                        <a:rPr lang="en-US" b="1" dirty="0">
                          <a:latin typeface="Times New Roman" panose="02020603050405020304" pitchFamily="18" charset="0"/>
                          <a:cs typeface="Times New Roman" panose="02020603050405020304" pitchFamily="18" charset="0"/>
                        </a:rPr>
                        <a:t>Total</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r"/>
                      <a:r>
                        <a:rPr lang="en-US" b="1" dirty="0">
                          <a:latin typeface="Times New Roman" panose="02020603050405020304" pitchFamily="18" charset="0"/>
                          <a:cs typeface="Times New Roman" panose="02020603050405020304" pitchFamily="18" charset="0"/>
                        </a:rPr>
                        <a:t>$15,207,259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r"/>
                      <a:r>
                        <a:rPr lang="en-US" b="1" dirty="0">
                          <a:latin typeface="Times New Roman" panose="02020603050405020304" pitchFamily="18" charset="0"/>
                          <a:cs typeface="Times New Roman" panose="02020603050405020304" pitchFamily="18" charset="0"/>
                        </a:rPr>
                        <a:t>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r"/>
                      <a:r>
                        <a:rPr lang="en-US" b="1" dirty="0">
                          <a:latin typeface="Times New Roman" panose="02020603050405020304" pitchFamily="18" charset="0"/>
                          <a:cs typeface="Times New Roman" panose="02020603050405020304" pitchFamily="18" charset="0"/>
                        </a:rPr>
                        <a:t>5%</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12"/>
          </p:nvPr>
        </p:nvSpPr>
        <p:spPr/>
        <p:txBody>
          <a:bodyPr/>
          <a:lstStyle/>
          <a:p>
            <a:fld id="{D2DDBC94-B34A-41CB-A662-2FB2C28A713B}" type="slidenum">
              <a:rPr lang="en-US" altLang="en-US" smtClean="0"/>
              <a:pPr/>
              <a:t>17</a:t>
            </a:fld>
            <a:endParaRPr lang="en-US" altLang="en-US"/>
          </a:p>
        </p:txBody>
      </p:sp>
      <p:pic>
        <p:nvPicPr>
          <p:cNvPr id="5" name="Picture 154" descr="New_Remic"/>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381000"/>
            <a:ext cx="17272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7747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b="1" i="1" dirty="0">
                <a:latin typeface="Times New Roman" panose="02020603050405020304" pitchFamily="18" charset="0"/>
                <a:cs typeface="Times New Roman" panose="02020603050405020304" pitchFamily="18" charset="0"/>
              </a:rPr>
              <a:t>CPC Loans</a:t>
            </a:r>
            <a:br>
              <a:rPr lang="en-US" sz="3200" b="1" i="1" dirty="0">
                <a:latin typeface="Times New Roman" panose="02020603050405020304" pitchFamily="18" charset="0"/>
                <a:cs typeface="Times New Roman" panose="02020603050405020304" pitchFamily="18" charset="0"/>
              </a:rPr>
            </a:br>
            <a:r>
              <a:rPr lang="en-US" sz="2000" b="1" i="1" dirty="0">
                <a:latin typeface="Times New Roman" panose="02020603050405020304" pitchFamily="18" charset="0"/>
                <a:cs typeface="Times New Roman" panose="02020603050405020304" pitchFamily="18" charset="0"/>
              </a:rPr>
              <a:t>By Maturity of Loan-As of July 31, 2020</a:t>
            </a:r>
            <a:br>
              <a:rPr lang="en-US" sz="2000" b="1" i="1" dirty="0">
                <a:latin typeface="Times New Roman" panose="02020603050405020304" pitchFamily="18" charset="0"/>
                <a:cs typeface="Times New Roman" panose="02020603050405020304" pitchFamily="18" charset="0"/>
              </a:rPr>
            </a:br>
            <a:r>
              <a:rPr lang="en-US" sz="2000" b="1" i="1" dirty="0">
                <a:latin typeface="Times New Roman" panose="02020603050405020304" pitchFamily="18" charset="0"/>
                <a:cs typeface="Times New Roman" panose="02020603050405020304" pitchFamily="18" charset="0"/>
              </a:rPr>
              <a:t>(Unaudited)</a:t>
            </a:r>
            <a:endParaRPr lang="en-US" sz="2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02402282"/>
              </p:ext>
            </p:extLst>
          </p:nvPr>
        </p:nvGraphicFramePr>
        <p:xfrm>
          <a:off x="457200" y="1981200"/>
          <a:ext cx="8229600" cy="2494280"/>
        </p:xfrm>
        <a:graphic>
          <a:graphicData uri="http://schemas.openxmlformats.org/drawingml/2006/table">
            <a:tbl>
              <a:tblPr firstRow="1" bandRow="1">
                <a:tableStyleId>{F5AB1C69-6EDB-4FF4-983F-18BD219EF322}</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70840">
                <a:tc>
                  <a:txBody>
                    <a:bodyPr/>
                    <a:lstStyle/>
                    <a:p>
                      <a:r>
                        <a:rPr lang="en-US" dirty="0">
                          <a:solidFill>
                            <a:schemeClr val="tx1"/>
                          </a:solidFill>
                          <a:latin typeface="Times New Roman" panose="02020603050405020304" pitchFamily="18" charset="0"/>
                          <a:cs typeface="Times New Roman" panose="02020603050405020304" pitchFamily="18" charset="0"/>
                        </a:rPr>
                        <a:t>Maturity</a:t>
                      </a:r>
                    </a:p>
                  </a:txBody>
                  <a:tcPr anchor="b">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a:solidFill>
                            <a:schemeClr val="tx1"/>
                          </a:solidFill>
                          <a:latin typeface="Times New Roman" panose="02020603050405020304" pitchFamily="18" charset="0"/>
                          <a:cs typeface="Times New Roman" panose="02020603050405020304" pitchFamily="18" charset="0"/>
                        </a:rPr>
                        <a:t>Insured Amount</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a:solidFill>
                            <a:schemeClr val="tx1"/>
                          </a:solidFill>
                          <a:latin typeface="Times New Roman" panose="02020603050405020304" pitchFamily="18" charset="0"/>
                          <a:cs typeface="Times New Roman" panose="02020603050405020304" pitchFamily="18" charset="0"/>
                        </a:rPr>
                        <a:t># Loans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a:solidFill>
                            <a:schemeClr val="tx1"/>
                          </a:solidFill>
                          <a:latin typeface="Times New Roman" panose="02020603050405020304" pitchFamily="18" charset="0"/>
                          <a:cs typeface="Times New Roman" panose="02020603050405020304" pitchFamily="18" charset="0"/>
                        </a:rPr>
                        <a:t>% Total Insurance in Effect</a:t>
                      </a:r>
                    </a:p>
                  </a:txBody>
                  <a:tcPr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US" dirty="0">
                          <a:solidFill>
                            <a:schemeClr val="tx1"/>
                          </a:solidFill>
                          <a:latin typeface="Times New Roman" panose="02020603050405020304" pitchFamily="18" charset="0"/>
                          <a:cs typeface="Times New Roman" panose="02020603050405020304" pitchFamily="18" charset="0"/>
                        </a:rPr>
                        <a:t>Present - 2020</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a:solidFill>
                            <a:schemeClr val="tx1"/>
                          </a:solidFill>
                          <a:latin typeface="Times New Roman" panose="02020603050405020304" pitchFamily="18" charset="0"/>
                          <a:cs typeface="Times New Roman" panose="02020603050405020304" pitchFamily="18"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a:solidFill>
                            <a:schemeClr val="tx1"/>
                          </a:solidFill>
                          <a:latin typeface="Times New Roman" panose="02020603050405020304" pitchFamily="18" charset="0"/>
                          <a:cs typeface="Times New Roman" panose="02020603050405020304" pitchFamily="18"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a:solidFill>
                            <a:schemeClr val="tx1"/>
                          </a:solidFill>
                          <a:latin typeface="Times New Roman" panose="02020603050405020304" pitchFamily="18" charset="0"/>
                          <a:cs typeface="Times New Roman" panose="02020603050405020304" pitchFamily="18" charset="0"/>
                        </a:rPr>
                        <a:t>0%</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US" dirty="0">
                          <a:solidFill>
                            <a:schemeClr val="tx1"/>
                          </a:solidFill>
                          <a:latin typeface="Times New Roman" panose="02020603050405020304" pitchFamily="18" charset="0"/>
                          <a:cs typeface="Times New Roman" panose="02020603050405020304" pitchFamily="18" charset="0"/>
                        </a:rPr>
                        <a:t>2021 - 2030</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a:solidFill>
                            <a:schemeClr val="tx1"/>
                          </a:solidFill>
                          <a:latin typeface="Times New Roman" panose="02020603050405020304" pitchFamily="18" charset="0"/>
                          <a:cs typeface="Times New Roman" panose="02020603050405020304" pitchFamily="18" charset="0"/>
                        </a:rPr>
                        <a:t>$1,693,653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a:solidFill>
                            <a:schemeClr val="tx1"/>
                          </a:solidFill>
                          <a:latin typeface="Times New Roman" panose="02020603050405020304" pitchFamily="18" charset="0"/>
                          <a:cs typeface="Times New Roman" panose="02020603050405020304" pitchFamily="18" charset="0"/>
                        </a:rPr>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a:solidFill>
                            <a:schemeClr val="tx1"/>
                          </a:solidFill>
                          <a:latin typeface="Times New Roman" panose="02020603050405020304" pitchFamily="18" charset="0"/>
                          <a:cs typeface="Times New Roman" panose="02020603050405020304" pitchFamily="18" charset="0"/>
                        </a:rPr>
                        <a:t>&lt; 1%</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US" dirty="0">
                          <a:solidFill>
                            <a:schemeClr val="tx1"/>
                          </a:solidFill>
                          <a:latin typeface="Times New Roman" panose="02020603050405020304" pitchFamily="18" charset="0"/>
                          <a:cs typeface="Times New Roman" panose="02020603050405020304" pitchFamily="18" charset="0"/>
                        </a:rPr>
                        <a:t>2031 - 2040</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a:solidFill>
                            <a:schemeClr val="tx1"/>
                          </a:solidFill>
                          <a:latin typeface="Times New Roman" panose="02020603050405020304" pitchFamily="18" charset="0"/>
                          <a:cs typeface="Times New Roman" panose="02020603050405020304" pitchFamily="18" charset="0"/>
                        </a:rPr>
                        <a:t>$7,629,020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a:solidFill>
                            <a:schemeClr val="tx1"/>
                          </a:solidFill>
                          <a:latin typeface="Times New Roman" panose="02020603050405020304" pitchFamily="18" charset="0"/>
                          <a:cs typeface="Times New Roman" panose="02020603050405020304" pitchFamily="18" charset="0"/>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a:solidFill>
                            <a:schemeClr val="tx1"/>
                          </a:solidFill>
                          <a:latin typeface="Times New Roman" panose="02020603050405020304" pitchFamily="18" charset="0"/>
                          <a:cs typeface="Times New Roman" panose="02020603050405020304" pitchFamily="18" charset="0"/>
                        </a:rPr>
                        <a:t>3%</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en-US" dirty="0">
                          <a:solidFill>
                            <a:schemeClr val="tx1"/>
                          </a:solidFill>
                          <a:latin typeface="Times New Roman" panose="02020603050405020304" pitchFamily="18" charset="0"/>
                          <a:cs typeface="Times New Roman" panose="02020603050405020304" pitchFamily="18" charset="0"/>
                        </a:rPr>
                        <a:t>2041 - 2050</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a:solidFill>
                            <a:schemeClr val="tx1"/>
                          </a:solidFill>
                          <a:latin typeface="Times New Roman" panose="02020603050405020304" pitchFamily="18" charset="0"/>
                          <a:cs typeface="Times New Roman" panose="02020603050405020304" pitchFamily="18" charset="0"/>
                        </a:rPr>
                        <a:t>$5,884,586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a:solidFill>
                            <a:schemeClr val="tx1"/>
                          </a:solidFill>
                          <a:latin typeface="Times New Roman" panose="02020603050405020304" pitchFamily="18" charset="0"/>
                          <a:cs typeface="Times New Roman" panose="02020603050405020304" pitchFamily="18" charset="0"/>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a:solidFill>
                            <a:schemeClr val="tx1"/>
                          </a:solidFill>
                          <a:latin typeface="Times New Roman" panose="02020603050405020304" pitchFamily="18" charset="0"/>
                          <a:cs typeface="Times New Roman" panose="02020603050405020304" pitchFamily="18" charset="0"/>
                        </a:rPr>
                        <a:t>2%</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r>
                        <a:rPr lang="en-US" b="1" dirty="0">
                          <a:solidFill>
                            <a:schemeClr val="tx1"/>
                          </a:solidFill>
                          <a:latin typeface="Times New Roman" panose="02020603050405020304" pitchFamily="18" charset="0"/>
                          <a:cs typeface="Times New Roman" panose="02020603050405020304" pitchFamily="18" charset="0"/>
                        </a:rPr>
                        <a:t>Total</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r"/>
                      <a:r>
                        <a:rPr lang="en-US" b="1" dirty="0">
                          <a:solidFill>
                            <a:schemeClr val="tx1"/>
                          </a:solidFill>
                          <a:latin typeface="Times New Roman" panose="02020603050405020304" pitchFamily="18" charset="0"/>
                          <a:cs typeface="Times New Roman" panose="02020603050405020304" pitchFamily="18" charset="0"/>
                        </a:rPr>
                        <a:t>$15,207,259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r"/>
                      <a:r>
                        <a:rPr lang="en-US" b="1" dirty="0">
                          <a:solidFill>
                            <a:schemeClr val="tx1"/>
                          </a:solidFill>
                          <a:latin typeface="Times New Roman" panose="02020603050405020304" pitchFamily="18" charset="0"/>
                          <a:cs typeface="Times New Roman" panose="02020603050405020304" pitchFamily="18" charset="0"/>
                        </a:rPr>
                        <a:t>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r"/>
                      <a:r>
                        <a:rPr lang="en-US" b="1" dirty="0">
                          <a:solidFill>
                            <a:schemeClr val="tx1"/>
                          </a:solidFill>
                          <a:latin typeface="Times New Roman" panose="02020603050405020304" pitchFamily="18" charset="0"/>
                          <a:cs typeface="Times New Roman" panose="02020603050405020304" pitchFamily="18" charset="0"/>
                        </a:rPr>
                        <a:t>5%</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D2DDBC94-B34A-41CB-A662-2FB2C28A713B}" type="slidenum">
              <a:rPr lang="en-US" altLang="en-US" smtClean="0"/>
              <a:pPr/>
              <a:t>18</a:t>
            </a:fld>
            <a:endParaRPr lang="en-US" altLang="en-US"/>
          </a:p>
        </p:txBody>
      </p:sp>
      <p:pic>
        <p:nvPicPr>
          <p:cNvPr id="5" name="Picture 154" descr="New_Remic"/>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381000"/>
            <a:ext cx="17272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67288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b="1" i="1" dirty="0">
                <a:latin typeface="Times New Roman" panose="02020603050405020304" pitchFamily="18" charset="0"/>
                <a:cs typeface="Times New Roman" panose="02020603050405020304" pitchFamily="18" charset="0"/>
              </a:rPr>
              <a:t>CPC Loans</a:t>
            </a:r>
            <a:br>
              <a:rPr lang="en-US" sz="3200" b="1" i="1" dirty="0">
                <a:latin typeface="Times New Roman" panose="02020603050405020304" pitchFamily="18" charset="0"/>
                <a:cs typeface="Times New Roman" panose="02020603050405020304" pitchFamily="18" charset="0"/>
              </a:rPr>
            </a:br>
            <a:r>
              <a:rPr lang="en-US" sz="2000" b="1" i="1" dirty="0">
                <a:latin typeface="Times New Roman" panose="02020603050405020304" pitchFamily="18" charset="0"/>
                <a:cs typeface="Times New Roman" panose="02020603050405020304" pitchFamily="18" charset="0"/>
              </a:rPr>
              <a:t>As </a:t>
            </a:r>
            <a:r>
              <a:rPr lang="en-US" sz="2000" b="1" i="1">
                <a:latin typeface="Times New Roman" panose="02020603050405020304" pitchFamily="18" charset="0"/>
                <a:cs typeface="Times New Roman" panose="02020603050405020304" pitchFamily="18" charset="0"/>
              </a:rPr>
              <a:t>of July 31, 2020</a:t>
            </a:r>
            <a:br>
              <a:rPr lang="en-US" sz="2000" b="1" i="1" dirty="0">
                <a:latin typeface="Times New Roman" panose="02020603050405020304" pitchFamily="18" charset="0"/>
                <a:cs typeface="Times New Roman" panose="02020603050405020304" pitchFamily="18" charset="0"/>
              </a:rPr>
            </a:br>
            <a:r>
              <a:rPr lang="en-US" sz="2000" b="1" i="1" dirty="0">
                <a:latin typeface="Times New Roman" panose="02020603050405020304" pitchFamily="18" charset="0"/>
                <a:cs typeface="Times New Roman" panose="02020603050405020304" pitchFamily="18" charset="0"/>
              </a:rPr>
              <a:t>(Unaudited)</a:t>
            </a:r>
            <a:endParaRPr lang="en-US" sz="2000" dirty="0"/>
          </a:p>
        </p:txBody>
      </p:sp>
      <p:sp>
        <p:nvSpPr>
          <p:cNvPr id="3" name="Content Placeholder 2"/>
          <p:cNvSpPr>
            <a:spLocks noGrp="1"/>
          </p:cNvSpPr>
          <p:nvPr>
            <p:ph idx="1"/>
          </p:nvPr>
        </p:nvSpPr>
        <p:spPr/>
        <p:txBody>
          <a:bodyPr/>
          <a:lstStyle/>
          <a:p>
            <a:r>
              <a:rPr lang="en-US" sz="2400" dirty="0">
                <a:latin typeface="Times New Roman" panose="02020603050405020304" pitchFamily="18" charset="0"/>
                <a:cs typeface="Times New Roman" panose="02020603050405020304" pitchFamily="18" charset="0"/>
              </a:rPr>
              <a:t>Average Mortgage Amount 			$388,744</a:t>
            </a:r>
          </a:p>
          <a:p>
            <a:pPr lvl="1"/>
            <a:r>
              <a:rPr lang="en-US" sz="1800" i="1" dirty="0">
                <a:latin typeface="Times New Roman" panose="02020603050405020304" pitchFamily="18" charset="0"/>
                <a:cs typeface="Times New Roman" panose="02020603050405020304" pitchFamily="18" charset="0"/>
              </a:rPr>
              <a:t>Versus Average HDC Mortgage Amount of $6.1 million</a:t>
            </a:r>
          </a:p>
          <a:p>
            <a:r>
              <a:rPr lang="en-US" sz="2400" dirty="0">
                <a:latin typeface="Times New Roman" panose="02020603050405020304" pitchFamily="18" charset="0"/>
                <a:cs typeface="Times New Roman" panose="02020603050405020304" pitchFamily="18" charset="0"/>
              </a:rPr>
              <a:t>Average Insured Amount 				$426,942</a:t>
            </a:r>
          </a:p>
          <a:p>
            <a:pPr lvl="1"/>
            <a:r>
              <a:rPr lang="en-US" sz="1800" i="1" dirty="0">
                <a:latin typeface="Times New Roman" panose="02020603050405020304" pitchFamily="18" charset="0"/>
                <a:cs typeface="Times New Roman" panose="02020603050405020304" pitchFamily="18" charset="0"/>
              </a:rPr>
              <a:t>Versus Average HDC Insured Amount of $1.2 million</a:t>
            </a:r>
          </a:p>
          <a:p>
            <a:r>
              <a:rPr lang="en-US" sz="2400" dirty="0">
                <a:latin typeface="Times New Roman" panose="02020603050405020304" pitchFamily="18" charset="0"/>
                <a:cs typeface="Times New Roman" panose="02020603050405020304" pitchFamily="18" charset="0"/>
              </a:rPr>
              <a:t>Average Insured Amount (100% insured)		$353,657</a:t>
            </a:r>
          </a:p>
          <a:p>
            <a:r>
              <a:rPr lang="en-US" sz="2400" dirty="0">
                <a:latin typeface="Times New Roman" panose="02020603050405020304" pitchFamily="18" charset="0"/>
                <a:cs typeface="Times New Roman" panose="02020603050405020304" pitchFamily="18" charset="0"/>
              </a:rPr>
              <a:t>Largest Insured Amount				$1.5 million</a:t>
            </a:r>
          </a:p>
          <a:p>
            <a:r>
              <a:rPr lang="en-US" sz="2400" dirty="0">
                <a:latin typeface="Times New Roman" panose="02020603050405020304" pitchFamily="18" charset="0"/>
                <a:cs typeface="Times New Roman" panose="02020603050405020304" pitchFamily="18" charset="0"/>
              </a:rPr>
              <a:t>Smallest Insured Amount				$33,394</a:t>
            </a:r>
          </a:p>
          <a:p>
            <a:r>
              <a:rPr lang="en-US" sz="2400" dirty="0">
                <a:latin typeface="Times New Roman" panose="02020603050405020304" pitchFamily="18" charset="0"/>
                <a:cs typeface="Times New Roman" panose="02020603050405020304" pitchFamily="18" charset="0"/>
              </a:rPr>
              <a:t>Number of loans over $1 million insured		4</a:t>
            </a:r>
          </a:p>
        </p:txBody>
      </p:sp>
      <p:sp>
        <p:nvSpPr>
          <p:cNvPr id="4" name="Slide Number Placeholder 3"/>
          <p:cNvSpPr>
            <a:spLocks noGrp="1"/>
          </p:cNvSpPr>
          <p:nvPr>
            <p:ph type="sldNum" sz="quarter" idx="12"/>
          </p:nvPr>
        </p:nvSpPr>
        <p:spPr/>
        <p:txBody>
          <a:bodyPr/>
          <a:lstStyle/>
          <a:p>
            <a:fld id="{D2DDBC94-B34A-41CB-A662-2FB2C28A713B}" type="slidenum">
              <a:rPr lang="en-US" altLang="en-US" smtClean="0"/>
              <a:pPr/>
              <a:t>19</a:t>
            </a:fld>
            <a:endParaRPr lang="en-US" altLang="en-US" dirty="0"/>
          </a:p>
        </p:txBody>
      </p:sp>
      <p:pic>
        <p:nvPicPr>
          <p:cNvPr id="5" name="Picture 154" descr="New_Remic"/>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381000"/>
            <a:ext cx="17272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0046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6CF39818-9068-4494-985F-2098E8C5A08F}" type="slidenum">
              <a:rPr lang="en-US" altLang="en-US"/>
              <a:pPr/>
              <a:t>2</a:t>
            </a:fld>
            <a:endParaRPr lang="en-US" altLang="en-US"/>
          </a:p>
        </p:txBody>
      </p:sp>
      <p:sp>
        <p:nvSpPr>
          <p:cNvPr id="3074" name="Rectangle 2"/>
          <p:cNvSpPr>
            <a:spLocks noGrp="1" noChangeArrowheads="1"/>
          </p:cNvSpPr>
          <p:nvPr>
            <p:ph type="title"/>
          </p:nvPr>
        </p:nvSpPr>
        <p:spPr/>
        <p:txBody>
          <a:bodyPr/>
          <a:lstStyle/>
          <a:p>
            <a:pPr algn="l"/>
            <a:r>
              <a:rPr lang="en-US" altLang="en-US" sz="3600" b="1" i="1">
                <a:latin typeface="Times New Roman" pitchFamily="18" charset="0"/>
              </a:rPr>
              <a:t>Mission &amp; History</a:t>
            </a:r>
          </a:p>
        </p:txBody>
      </p:sp>
      <p:sp>
        <p:nvSpPr>
          <p:cNvPr id="3075" name="Rectangle 3"/>
          <p:cNvSpPr>
            <a:spLocks noGrp="1" noChangeArrowheads="1"/>
          </p:cNvSpPr>
          <p:nvPr>
            <p:ph type="body" idx="1"/>
          </p:nvPr>
        </p:nvSpPr>
        <p:spPr/>
        <p:txBody>
          <a:bodyPr/>
          <a:lstStyle/>
          <a:p>
            <a:pPr>
              <a:lnSpc>
                <a:spcPct val="90000"/>
              </a:lnSpc>
            </a:pPr>
            <a:r>
              <a:rPr lang="en-US" altLang="en-US" sz="2400">
                <a:latin typeface="Times New Roman" pitchFamily="18" charset="0"/>
              </a:rPr>
              <a:t>New York City Residential Mortgage Insurance Corporation is a public benefit corporation created to promote the production and rehabilitation of affordable housing in New York City through the issuance of mortgage insurance.</a:t>
            </a:r>
          </a:p>
          <a:p>
            <a:pPr>
              <a:lnSpc>
                <a:spcPct val="90000"/>
              </a:lnSpc>
            </a:pPr>
            <a:r>
              <a:rPr lang="en-US" altLang="en-US" sz="2400">
                <a:latin typeface="Times New Roman" pitchFamily="18" charset="0"/>
              </a:rPr>
              <a:t>Established in 1973 by the State Legislature to promote the development of affordable housing in specifically distressed areas of New York City by using mortgage insurance to promote the issuance of residential loans.</a:t>
            </a:r>
          </a:p>
          <a:p>
            <a:pPr>
              <a:lnSpc>
                <a:spcPct val="90000"/>
              </a:lnSpc>
            </a:pPr>
            <a:r>
              <a:rPr lang="en-US" altLang="en-US" sz="2400">
                <a:latin typeface="Times New Roman" pitchFamily="18" charset="0"/>
              </a:rPr>
              <a:t>In 1993, the State Legislature amended the REMIC statute, no longer limiting REMIC to distressed areas, and allowing REMIC to insure mortgages throughout the City.  At the same time, REMIC was reorganized as a subsidiary of HDC.</a:t>
            </a:r>
          </a:p>
        </p:txBody>
      </p:sp>
      <p:pic>
        <p:nvPicPr>
          <p:cNvPr id="3077" name="Picture 5" descr="New_Remic"/>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381000"/>
            <a:ext cx="17272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F6082901-9999-4311-BDAC-405CA9C98825}" type="slidenum">
              <a:rPr lang="en-US" altLang="en-US"/>
              <a:pPr/>
              <a:t>20</a:t>
            </a:fld>
            <a:endParaRPr lang="en-US" altLang="en-US"/>
          </a:p>
        </p:txBody>
      </p:sp>
      <p:sp>
        <p:nvSpPr>
          <p:cNvPr id="9218" name="Rectangle 2"/>
          <p:cNvSpPr>
            <a:spLocks noGrp="1" noChangeArrowheads="1"/>
          </p:cNvSpPr>
          <p:nvPr>
            <p:ph type="title"/>
          </p:nvPr>
        </p:nvSpPr>
        <p:spPr/>
        <p:txBody>
          <a:bodyPr/>
          <a:lstStyle/>
          <a:p>
            <a:pPr algn="l"/>
            <a:r>
              <a:rPr lang="en-US" altLang="en-US" sz="3600" b="1" i="1" dirty="0">
                <a:latin typeface="Times New Roman" pitchFamily="18" charset="0"/>
              </a:rPr>
              <a:t>Claims Payment History</a:t>
            </a:r>
          </a:p>
        </p:txBody>
      </p:sp>
      <p:sp>
        <p:nvSpPr>
          <p:cNvPr id="9219" name="Rectangle 3"/>
          <p:cNvSpPr>
            <a:spLocks noGrp="1" noChangeArrowheads="1"/>
          </p:cNvSpPr>
          <p:nvPr>
            <p:ph type="body" idx="1"/>
          </p:nvPr>
        </p:nvSpPr>
        <p:spPr/>
        <p:txBody>
          <a:bodyPr/>
          <a:lstStyle/>
          <a:p>
            <a:pPr>
              <a:lnSpc>
                <a:spcPct val="80000"/>
              </a:lnSpc>
            </a:pPr>
            <a:r>
              <a:rPr lang="en-US" altLang="en-US" dirty="0">
                <a:latin typeface="Times New Roman" pitchFamily="18" charset="0"/>
              </a:rPr>
              <a:t>Since inception in 1973, REMIC has only paid out 12 claims for insured loans totaling less than $600,000.</a:t>
            </a:r>
          </a:p>
          <a:p>
            <a:pPr>
              <a:lnSpc>
                <a:spcPct val="80000"/>
              </a:lnSpc>
            </a:pPr>
            <a:r>
              <a:rPr lang="en-US" altLang="en-US" dirty="0">
                <a:latin typeface="Times New Roman" pitchFamily="18" charset="0"/>
              </a:rPr>
              <a:t>The last time REMIC paid out a claim was in fiscal year 2003 for $17,340; this represented just 0.02% of total insurance in effect during FY2003.</a:t>
            </a:r>
          </a:p>
          <a:p>
            <a:pPr>
              <a:lnSpc>
                <a:spcPct val="80000"/>
              </a:lnSpc>
            </a:pPr>
            <a:r>
              <a:rPr lang="en-US" altLang="en-US" dirty="0">
                <a:latin typeface="Times New Roman" pitchFamily="18" charset="0"/>
              </a:rPr>
              <a:t>All claims paid have been on Old-REMIC loans (underwritten by REMIC prior to becoming a subsidiary of HDC).</a:t>
            </a:r>
          </a:p>
          <a:p>
            <a:pPr>
              <a:lnSpc>
                <a:spcPct val="80000"/>
              </a:lnSpc>
            </a:pPr>
            <a:r>
              <a:rPr lang="en-US" altLang="en-US" dirty="0">
                <a:latin typeface="Times New Roman" pitchFamily="18" charset="0"/>
              </a:rPr>
              <a:t>There are currently no loans in default.</a:t>
            </a:r>
          </a:p>
        </p:txBody>
      </p:sp>
      <p:pic>
        <p:nvPicPr>
          <p:cNvPr id="9221" name="Picture 5" descr="New_Remic"/>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381000"/>
            <a:ext cx="17272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Slide Number Placeholder 5"/>
          <p:cNvSpPr>
            <a:spLocks noGrp="1"/>
          </p:cNvSpPr>
          <p:nvPr>
            <p:ph type="sldNum" sz="quarter" idx="12"/>
          </p:nvPr>
        </p:nvSpPr>
        <p:spPr/>
        <p:txBody>
          <a:bodyPr/>
          <a:lstStyle/>
          <a:p>
            <a:fld id="{943A1D13-3C56-4C70-B29D-2172E72A1856}" type="slidenum">
              <a:rPr lang="en-US" altLang="en-US"/>
              <a:pPr/>
              <a:t>21</a:t>
            </a:fld>
            <a:endParaRPr lang="en-US" altLang="en-US"/>
          </a:p>
        </p:txBody>
      </p:sp>
      <p:sp>
        <p:nvSpPr>
          <p:cNvPr id="49154" name="Rectangle 2"/>
          <p:cNvSpPr>
            <a:spLocks noGrp="1" noChangeArrowheads="1"/>
          </p:cNvSpPr>
          <p:nvPr>
            <p:ph type="title"/>
          </p:nvPr>
        </p:nvSpPr>
        <p:spPr/>
        <p:txBody>
          <a:bodyPr/>
          <a:lstStyle/>
          <a:p>
            <a:pPr algn="l"/>
            <a:r>
              <a:rPr lang="en-US" altLang="en-US" sz="3200" b="1" i="1" dirty="0">
                <a:latin typeface="Times New Roman" pitchFamily="18" charset="0"/>
              </a:rPr>
              <a:t>History of Claims Paid</a:t>
            </a:r>
          </a:p>
        </p:txBody>
      </p:sp>
      <p:pic>
        <p:nvPicPr>
          <p:cNvPr id="49156" name="Picture 4" descr="New_Remic"/>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381000"/>
            <a:ext cx="17272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9268" name="Group 116"/>
          <p:cNvGraphicFramePr>
            <a:graphicFrameLocks noGrp="1"/>
          </p:cNvGraphicFramePr>
          <p:nvPr>
            <p:ph idx="1"/>
            <p:extLst>
              <p:ext uri="{D42A27DB-BD31-4B8C-83A1-F6EECF244321}">
                <p14:modId xmlns:p14="http://schemas.microsoft.com/office/powerpoint/2010/main" val="1258314263"/>
              </p:ext>
            </p:extLst>
          </p:nvPr>
        </p:nvGraphicFramePr>
        <p:xfrm>
          <a:off x="762000" y="1310640"/>
          <a:ext cx="7315200" cy="4998720"/>
        </p:xfrm>
        <a:graphic>
          <a:graphicData uri="http://schemas.openxmlformats.org/drawingml/2006/table">
            <a:tbl>
              <a:tblPr/>
              <a:tblGrid>
                <a:gridCol w="1219200">
                  <a:extLst>
                    <a:ext uri="{9D8B030D-6E8A-4147-A177-3AD203B41FA5}">
                      <a16:colId xmlns:a16="http://schemas.microsoft.com/office/drawing/2014/main" val="20000"/>
                    </a:ext>
                  </a:extLst>
                </a:gridCol>
                <a:gridCol w="1752600">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gridCol w="2590800">
                  <a:extLst>
                    <a:ext uri="{9D8B030D-6E8A-4147-A177-3AD203B41FA5}">
                      <a16:colId xmlns:a16="http://schemas.microsoft.com/office/drawing/2014/main" val="20003"/>
                    </a:ext>
                  </a:extLst>
                </a:gridCol>
              </a:tblGrid>
              <a:tr h="457656">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imes New Roman" pitchFamily="18" charset="0"/>
                        </a:rPr>
                        <a:t>Fiscal Year</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imes New Roman" pitchFamily="18" charset="0"/>
                        </a:rPr>
                        <a:t>Claims Paid</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imes New Roman" pitchFamily="18" charset="0"/>
                        </a:rPr>
                        <a:t>Number of Loans</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imes New Roman" pitchFamily="18" charset="0"/>
                        </a:rPr>
                        <a:t>Claims Paid as a % of Total Insurance in Effect</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6921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imes New Roman" pitchFamily="18" charset="0"/>
                        </a:rPr>
                        <a:t>Pre-1993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imes New Roman" pitchFamily="18" charset="0"/>
                        </a:rPr>
                        <a:t>$250,434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imes New Roman"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imes New Roman" pitchFamily="18" charset="0"/>
                        </a:rPr>
                        <a:t>N/A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6921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imes New Roman" pitchFamily="18" charset="0"/>
                        </a:rPr>
                        <a:t>1993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imes New Roman"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imes New Roman"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imes New Roman" pitchFamily="18" charset="0"/>
                        </a:rPr>
                        <a:t>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6921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imes New Roman" pitchFamily="18" charset="0"/>
                        </a:rPr>
                        <a:t>1994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imes New Roman"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imes New Roman" pitchFamily="18" charset="0"/>
                        </a:rPr>
                        <a:t>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6921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itchFamily="18" charset="0"/>
                        </a:rPr>
                        <a:t>1995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imes New Roman" pitchFamily="18" charset="0"/>
                        </a:rPr>
                        <a:t>$33,566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imes New Roman"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imes New Roman" pitchFamily="18" charset="0"/>
                        </a:rPr>
                        <a:t>0.11%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6921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itchFamily="18" charset="0"/>
                        </a:rPr>
                        <a:t>1996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imes New Roman"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imes New Roman"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imes New Roman" pitchFamily="18" charset="0"/>
                        </a:rPr>
                        <a:t>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6921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itchFamily="18" charset="0"/>
                        </a:rPr>
                        <a:t>1997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itchFamily="18" charset="0"/>
                        </a:rPr>
                        <a:t>$25,300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imes New Roman"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imes New Roman" pitchFamily="18" charset="0"/>
                        </a:rPr>
                        <a:t>0.07%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6921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itchFamily="18" charset="0"/>
                        </a:rPr>
                        <a:t>1998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itchFamily="18" charset="0"/>
                        </a:rPr>
                        <a:t>$15,080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imes New Roman"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imes New Roman" pitchFamily="18" charset="0"/>
                        </a:rPr>
                        <a:t>0.04%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6921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itchFamily="18" charset="0"/>
                        </a:rPr>
                        <a:t>1999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itchFamily="18" charset="0"/>
                        </a:rPr>
                        <a:t>$63,500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imes New Roman"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imes New Roman" pitchFamily="18" charset="0"/>
                        </a:rPr>
                        <a:t>0.17%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6921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itchFamily="18" charset="0"/>
                        </a:rPr>
                        <a:t>2000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itchFamily="18" charset="0"/>
                        </a:rPr>
                        <a:t>$181,951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imes New Roman" pitchFamily="18"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imes New Roman" pitchFamily="18" charset="0"/>
                        </a:rPr>
                        <a:t>0.39%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6921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itchFamily="18" charset="0"/>
                        </a:rPr>
                        <a:t>2001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itchFamily="18" charset="0"/>
                        </a:rPr>
                        <a:t>$11,120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imes New Roman"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imes New Roman" pitchFamily="18" charset="0"/>
                        </a:rPr>
                        <a:t>0.02%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6921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itchFamily="18" charset="0"/>
                        </a:rPr>
                        <a:t>2002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imes New Roman"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imes New Roman" pitchFamily="18" charset="0"/>
                        </a:rPr>
                        <a:t>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6921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itchFamily="18" charset="0"/>
                        </a:rPr>
                        <a:t>2003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itchFamily="18" charset="0"/>
                        </a:rPr>
                        <a:t>$17,340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imes New Roman"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imes New Roman" pitchFamily="18" charset="0"/>
                        </a:rPr>
                        <a:t>0.02%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6921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imes New Roman" pitchFamily="18"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imes New Roman" pitchFamily="18" charset="0"/>
                        </a:rPr>
                        <a:t>$598,291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imes New Roman" pitchFamily="18"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400" b="1" i="1" u="none" strike="noStrike" cap="none" normalizeH="0" baseline="0" dirty="0">
                          <a:ln>
                            <a:noFill/>
                          </a:ln>
                          <a:solidFill>
                            <a:schemeClr val="tx1"/>
                          </a:solidFill>
                          <a:effectLst/>
                          <a:latin typeface="Times New Roman" pitchFamily="18" charset="0"/>
                        </a:rPr>
                        <a:t>Average Claim Paid &lt; $50,000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0">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1" i="1" u="sng" strike="noStrike" cap="none" normalizeH="0" baseline="0" dirty="0">
                          <a:ln>
                            <a:noFill/>
                          </a:ln>
                          <a:solidFill>
                            <a:schemeClr val="tx1"/>
                          </a:solidFill>
                          <a:effectLst/>
                          <a:latin typeface="Times New Roman" pitchFamily="18" charset="0"/>
                        </a:rPr>
                        <a:t>NOTE</a:t>
                      </a:r>
                      <a:r>
                        <a:rPr kumimoji="0" lang="en-US" altLang="en-US" sz="1400" b="1" i="1" u="none" strike="noStrike" cap="none" normalizeH="0" baseline="0" dirty="0">
                          <a:ln>
                            <a:noFill/>
                          </a:ln>
                          <a:solidFill>
                            <a:schemeClr val="tx1"/>
                          </a:solidFill>
                          <a:effectLst/>
                          <a:latin typeface="Times New Roman" pitchFamily="18" charset="0"/>
                        </a:rPr>
                        <a:t>: No claims have been paid since 2003.  All claims paid have been on loans originated by Old REMIC.</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68B84557-36AA-4B84-94E3-B211D45DA262}" type="slidenum">
              <a:rPr lang="en-US" altLang="en-US"/>
              <a:pPr/>
              <a:t>22</a:t>
            </a:fld>
            <a:endParaRPr lang="en-US" altLang="en-US"/>
          </a:p>
        </p:txBody>
      </p:sp>
      <p:sp>
        <p:nvSpPr>
          <p:cNvPr id="40962" name="Rectangle 2"/>
          <p:cNvSpPr>
            <a:spLocks noGrp="1" noChangeArrowheads="1"/>
          </p:cNvSpPr>
          <p:nvPr>
            <p:ph type="title"/>
          </p:nvPr>
        </p:nvSpPr>
        <p:spPr/>
        <p:txBody>
          <a:bodyPr/>
          <a:lstStyle/>
          <a:p>
            <a:pPr algn="l"/>
            <a:r>
              <a:rPr lang="en-US" altLang="en-US" sz="3600" b="1" i="1" dirty="0">
                <a:latin typeface="Times New Roman" pitchFamily="18" charset="0"/>
              </a:rPr>
              <a:t>Loan Forbearance  </a:t>
            </a:r>
          </a:p>
        </p:txBody>
      </p:sp>
      <p:sp>
        <p:nvSpPr>
          <p:cNvPr id="40963" name="Rectangle 3"/>
          <p:cNvSpPr>
            <a:spLocks noGrp="1" noChangeArrowheads="1"/>
          </p:cNvSpPr>
          <p:nvPr>
            <p:ph type="body" idx="1"/>
          </p:nvPr>
        </p:nvSpPr>
        <p:spPr/>
        <p:txBody>
          <a:bodyPr/>
          <a:lstStyle/>
          <a:p>
            <a:r>
              <a:rPr lang="en-US" altLang="en-US" sz="2300" dirty="0">
                <a:latin typeface="Times New Roman" pitchFamily="18" charset="0"/>
              </a:rPr>
              <a:t>2 HDC loans granted forbearance due to COVID-19</a:t>
            </a:r>
          </a:p>
          <a:p>
            <a:pPr lvl="1">
              <a:buFont typeface="Arial" panose="020B0604020202020204" pitchFamily="34" charset="0"/>
              <a:buChar char="•"/>
            </a:pPr>
            <a:r>
              <a:rPr lang="en-US" altLang="en-US" sz="2300" dirty="0">
                <a:latin typeface="Times New Roman" pitchFamily="18" charset="0"/>
              </a:rPr>
              <a:t>Total insured amount $2.6 million, </a:t>
            </a:r>
            <a:r>
              <a:rPr lang="en-US" altLang="en-US" sz="2300">
                <a:latin typeface="Times New Roman" pitchFamily="18" charset="0"/>
              </a:rPr>
              <a:t>less than 1% </a:t>
            </a:r>
            <a:r>
              <a:rPr lang="en-US" altLang="en-US" sz="2300" dirty="0">
                <a:latin typeface="Times New Roman" pitchFamily="18" charset="0"/>
              </a:rPr>
              <a:t>of total insurance in effect</a:t>
            </a:r>
          </a:p>
          <a:p>
            <a:pPr lvl="1">
              <a:buFont typeface="Arial" panose="020B0604020202020204" pitchFamily="34" charset="0"/>
              <a:buChar char="•"/>
            </a:pPr>
            <a:r>
              <a:rPr lang="en-US" altLang="en-US" sz="2300" dirty="0">
                <a:latin typeface="Times New Roman" pitchFamily="18" charset="0"/>
              </a:rPr>
              <a:t>No defaults expected, HDC does not intend to file any claims</a:t>
            </a:r>
          </a:p>
          <a:p>
            <a:r>
              <a:rPr lang="en-US" altLang="en-US" sz="2300" dirty="0">
                <a:latin typeface="Times New Roman" pitchFamily="18" charset="0"/>
              </a:rPr>
              <a:t>9 CPC-serviced NYCRs Loans (agreement pending)</a:t>
            </a:r>
          </a:p>
          <a:p>
            <a:pPr lvl="1">
              <a:buFont typeface="Arial" panose="020B0604020202020204" pitchFamily="34" charset="0"/>
              <a:buChar char="•"/>
            </a:pPr>
            <a:r>
              <a:rPr lang="en-US" altLang="en-US" sz="2300" dirty="0">
                <a:latin typeface="Times New Roman" pitchFamily="18" charset="0"/>
              </a:rPr>
              <a:t>Total insured amount $3.7 million, approximately 1.3% of total insurance in effect</a:t>
            </a:r>
          </a:p>
          <a:p>
            <a:pPr lvl="1">
              <a:buFont typeface="Arial" panose="020B0604020202020204" pitchFamily="34" charset="0"/>
              <a:buChar char="•"/>
            </a:pPr>
            <a:r>
              <a:rPr lang="en-US" altLang="en-US" sz="2300" dirty="0">
                <a:latin typeface="Times New Roman" pitchFamily="18" charset="0"/>
              </a:rPr>
              <a:t>REMIC will pay P&amp;I during forbearance and be reimbursed over 18 months (under an agreement with NYCRs)</a:t>
            </a:r>
          </a:p>
          <a:p>
            <a:pPr lvl="1">
              <a:buFont typeface="Arial" panose="020B0604020202020204" pitchFamily="34" charset="0"/>
              <a:buChar char="•"/>
            </a:pPr>
            <a:r>
              <a:rPr lang="en-US" altLang="en-US" sz="2300" dirty="0">
                <a:latin typeface="Times New Roman" pitchFamily="18" charset="0"/>
              </a:rPr>
              <a:t>HDC to purchase and restructure loans if repayment is impracticable</a:t>
            </a:r>
          </a:p>
          <a:p>
            <a:pPr marL="457200" lvl="1" indent="0">
              <a:buNone/>
            </a:pPr>
            <a:endParaRPr lang="en-US" altLang="en-US" dirty="0">
              <a:latin typeface="Times New Roman" pitchFamily="18" charset="0"/>
            </a:endParaRPr>
          </a:p>
        </p:txBody>
      </p:sp>
      <p:pic>
        <p:nvPicPr>
          <p:cNvPr id="40965" name="Picture 5" descr="New_Remic"/>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381000"/>
            <a:ext cx="17272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28966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A4D98134-C9AC-4424-AFD6-3C8E944FD579}" type="slidenum">
              <a:rPr lang="en-US" altLang="en-US"/>
              <a:pPr/>
              <a:t>23</a:t>
            </a:fld>
            <a:endParaRPr lang="en-US" altLang="en-US"/>
          </a:p>
        </p:txBody>
      </p:sp>
      <p:sp>
        <p:nvSpPr>
          <p:cNvPr id="41986" name="Rectangle 2"/>
          <p:cNvSpPr>
            <a:spLocks noGrp="1" noChangeArrowheads="1"/>
          </p:cNvSpPr>
          <p:nvPr>
            <p:ph type="title"/>
          </p:nvPr>
        </p:nvSpPr>
        <p:spPr/>
        <p:txBody>
          <a:bodyPr/>
          <a:lstStyle/>
          <a:p>
            <a:pPr algn="l"/>
            <a:r>
              <a:rPr lang="en-US" altLang="en-US" sz="3600" b="1" i="1">
                <a:latin typeface="Times New Roman" pitchFamily="18" charset="0"/>
              </a:rPr>
              <a:t>Portfolio Surveillance</a:t>
            </a:r>
          </a:p>
        </p:txBody>
      </p:sp>
      <p:sp>
        <p:nvSpPr>
          <p:cNvPr id="41987" name="Rectangle 3"/>
          <p:cNvSpPr>
            <a:spLocks noGrp="1" noChangeArrowheads="1"/>
          </p:cNvSpPr>
          <p:nvPr>
            <p:ph type="body" idx="1"/>
          </p:nvPr>
        </p:nvSpPr>
        <p:spPr/>
        <p:txBody>
          <a:bodyPr/>
          <a:lstStyle/>
          <a:p>
            <a:r>
              <a:rPr lang="en-US" altLang="en-US" dirty="0">
                <a:latin typeface="Times New Roman" pitchFamily="18" charset="0"/>
              </a:rPr>
              <a:t>Inspection Data</a:t>
            </a:r>
          </a:p>
          <a:p>
            <a:r>
              <a:rPr lang="en-US" altLang="en-US">
                <a:latin typeface="Times New Roman" pitchFamily="18" charset="0"/>
              </a:rPr>
              <a:t>Delinquency Reports</a:t>
            </a:r>
            <a:endParaRPr lang="en-US" altLang="en-US" dirty="0">
              <a:latin typeface="Times New Roman" pitchFamily="18" charset="0"/>
            </a:endParaRPr>
          </a:p>
        </p:txBody>
      </p:sp>
      <p:pic>
        <p:nvPicPr>
          <p:cNvPr id="41989" name="Picture 5" descr="New_Remic"/>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381000"/>
            <a:ext cx="17272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68B84557-36AA-4B84-94E3-B211D45DA262}" type="slidenum">
              <a:rPr lang="en-US" altLang="en-US"/>
              <a:pPr/>
              <a:t>24</a:t>
            </a:fld>
            <a:endParaRPr lang="en-US" altLang="en-US"/>
          </a:p>
        </p:txBody>
      </p:sp>
      <p:sp>
        <p:nvSpPr>
          <p:cNvPr id="40962" name="Rectangle 2"/>
          <p:cNvSpPr>
            <a:spLocks noGrp="1" noChangeArrowheads="1"/>
          </p:cNvSpPr>
          <p:nvPr>
            <p:ph type="title"/>
          </p:nvPr>
        </p:nvSpPr>
        <p:spPr/>
        <p:txBody>
          <a:bodyPr/>
          <a:lstStyle/>
          <a:p>
            <a:pPr algn="l"/>
            <a:r>
              <a:rPr lang="en-US" altLang="en-US" sz="3600" b="1" i="1">
                <a:latin typeface="Times New Roman" pitchFamily="18" charset="0"/>
              </a:rPr>
              <a:t>Strategy</a:t>
            </a:r>
          </a:p>
        </p:txBody>
      </p:sp>
      <p:sp>
        <p:nvSpPr>
          <p:cNvPr id="40963" name="Rectangle 3"/>
          <p:cNvSpPr>
            <a:spLocks noGrp="1" noChangeArrowheads="1"/>
          </p:cNvSpPr>
          <p:nvPr>
            <p:ph type="body" idx="1"/>
          </p:nvPr>
        </p:nvSpPr>
        <p:spPr/>
        <p:txBody>
          <a:bodyPr/>
          <a:lstStyle/>
          <a:p>
            <a:r>
              <a:rPr lang="en-US" altLang="en-US" dirty="0">
                <a:latin typeface="Times New Roman" pitchFamily="18" charset="0"/>
              </a:rPr>
              <a:t>Continue to provide mortgage insurance coverage to HDC-financed projects</a:t>
            </a:r>
          </a:p>
          <a:p>
            <a:r>
              <a:rPr lang="en-US" altLang="en-US" dirty="0">
                <a:latin typeface="Times New Roman" pitchFamily="18" charset="0"/>
              </a:rPr>
              <a:t>Opportunistically add loans from outside lenders</a:t>
            </a:r>
          </a:p>
          <a:p>
            <a:r>
              <a:rPr lang="en-US" altLang="en-US" dirty="0">
                <a:latin typeface="Times New Roman" pitchFamily="18" charset="0"/>
              </a:rPr>
              <a:t>Maintain the highest quality portfolio</a:t>
            </a:r>
          </a:p>
        </p:txBody>
      </p:sp>
      <p:pic>
        <p:nvPicPr>
          <p:cNvPr id="40965" name="Picture 5" descr="New_Remic"/>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381000"/>
            <a:ext cx="17272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9498CA38-485D-4A39-85C1-744DF2265363}" type="slidenum">
              <a:rPr lang="en-US" altLang="en-US"/>
              <a:pPr/>
              <a:t>3</a:t>
            </a:fld>
            <a:endParaRPr lang="en-US" altLang="en-US"/>
          </a:p>
        </p:txBody>
      </p:sp>
      <p:sp>
        <p:nvSpPr>
          <p:cNvPr id="4098" name="Rectangle 2"/>
          <p:cNvSpPr>
            <a:spLocks noGrp="1" noChangeArrowheads="1"/>
          </p:cNvSpPr>
          <p:nvPr>
            <p:ph type="title"/>
          </p:nvPr>
        </p:nvSpPr>
        <p:spPr/>
        <p:txBody>
          <a:bodyPr/>
          <a:lstStyle/>
          <a:p>
            <a:pPr algn="l"/>
            <a:r>
              <a:rPr lang="en-US" altLang="en-US" sz="3600" b="1" i="1" dirty="0">
                <a:latin typeface="Times New Roman" pitchFamily="18" charset="0"/>
              </a:rPr>
              <a:t>Management Team</a:t>
            </a:r>
          </a:p>
        </p:txBody>
      </p:sp>
      <p:sp>
        <p:nvSpPr>
          <p:cNvPr id="4099" name="Rectangle 3"/>
          <p:cNvSpPr>
            <a:spLocks noGrp="1" noChangeArrowheads="1"/>
          </p:cNvSpPr>
          <p:nvPr>
            <p:ph type="body" idx="1"/>
          </p:nvPr>
        </p:nvSpPr>
        <p:spPr/>
        <p:txBody>
          <a:bodyPr/>
          <a:lstStyle/>
          <a:p>
            <a:pPr marL="0" indent="0">
              <a:buNone/>
            </a:pPr>
            <a:endParaRPr lang="en-US" altLang="en-US" sz="2800" dirty="0">
              <a:latin typeface="Times New Roman" pitchFamily="18" charset="0"/>
            </a:endParaRPr>
          </a:p>
          <a:p>
            <a:pPr marL="0" indent="0">
              <a:buNone/>
            </a:pPr>
            <a:endParaRPr lang="en-US" altLang="en-US" sz="2800" dirty="0">
              <a:latin typeface="Times New Roman" pitchFamily="18" charset="0"/>
            </a:endParaRPr>
          </a:p>
        </p:txBody>
      </p:sp>
      <p:pic>
        <p:nvPicPr>
          <p:cNvPr id="4101" name="Picture 5" descr="New_Remic"/>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381000"/>
            <a:ext cx="17272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Content Placeholder 5"/>
          <p:cNvGraphicFramePr>
            <a:graphicFrameLocks noGrp="1"/>
          </p:cNvGraphicFramePr>
          <p:nvPr>
            <p:ph idx="1"/>
            <p:extLst>
              <p:ext uri="{D42A27DB-BD31-4B8C-83A1-F6EECF244321}">
                <p14:modId xmlns:p14="http://schemas.microsoft.com/office/powerpoint/2010/main" val="1859242137"/>
              </p:ext>
            </p:extLst>
          </p:nvPr>
        </p:nvGraphicFramePr>
        <p:xfrm>
          <a:off x="609600" y="1752600"/>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CE93DF56-8CED-44AF-83DB-745EA5CBD92E}" type="slidenum">
              <a:rPr lang="en-US" altLang="en-US"/>
              <a:pPr/>
              <a:t>4</a:t>
            </a:fld>
            <a:endParaRPr lang="en-US" altLang="en-US"/>
          </a:p>
        </p:txBody>
      </p:sp>
      <p:sp>
        <p:nvSpPr>
          <p:cNvPr id="5122" name="Rectangle 2"/>
          <p:cNvSpPr>
            <a:spLocks noGrp="1" noChangeArrowheads="1"/>
          </p:cNvSpPr>
          <p:nvPr>
            <p:ph type="title"/>
          </p:nvPr>
        </p:nvSpPr>
        <p:spPr/>
        <p:txBody>
          <a:bodyPr/>
          <a:lstStyle/>
          <a:p>
            <a:pPr algn="l"/>
            <a:r>
              <a:rPr lang="en-US" altLang="en-US" sz="3200" b="1" i="1" dirty="0">
                <a:latin typeface="Times New Roman" pitchFamily="18" charset="0"/>
              </a:rPr>
              <a:t>REMIC At-A-Glance</a:t>
            </a:r>
            <a:r>
              <a:rPr lang="en-US" altLang="en-US" sz="2000" b="1" i="1" dirty="0">
                <a:latin typeface="Times New Roman" pitchFamily="18" charset="0"/>
              </a:rPr>
              <a:t> </a:t>
            </a:r>
            <a:br>
              <a:rPr lang="en-US" altLang="en-US" sz="2000" b="1" i="1" dirty="0">
                <a:latin typeface="Times New Roman" pitchFamily="18" charset="0"/>
              </a:rPr>
            </a:br>
            <a:r>
              <a:rPr lang="en-US" altLang="en-US" sz="2000" b="1" i="1" dirty="0">
                <a:latin typeface="Times New Roman" pitchFamily="18" charset="0"/>
              </a:rPr>
              <a:t>(Unaudited)</a:t>
            </a:r>
          </a:p>
        </p:txBody>
      </p:sp>
      <p:sp>
        <p:nvSpPr>
          <p:cNvPr id="5123" name="Rectangle 3"/>
          <p:cNvSpPr>
            <a:spLocks noGrp="1" noChangeArrowheads="1"/>
          </p:cNvSpPr>
          <p:nvPr>
            <p:ph type="body" idx="1"/>
          </p:nvPr>
        </p:nvSpPr>
        <p:spPr/>
        <p:txBody>
          <a:bodyPr/>
          <a:lstStyle/>
          <a:p>
            <a:pPr marL="0" indent="0">
              <a:lnSpc>
                <a:spcPct val="90000"/>
              </a:lnSpc>
              <a:buNone/>
            </a:pPr>
            <a:r>
              <a:rPr lang="en-US" altLang="en-US" sz="1800" b="1" dirty="0">
                <a:latin typeface="Times New Roman" pitchFamily="18" charset="0"/>
              </a:rPr>
              <a:t>				</a:t>
            </a:r>
            <a:r>
              <a:rPr lang="en-US" altLang="en-US" sz="1800" b="1" u="sng" dirty="0">
                <a:latin typeface="Times New Roman" pitchFamily="18" charset="0"/>
              </a:rPr>
              <a:t>October 31, 2019</a:t>
            </a:r>
            <a:r>
              <a:rPr lang="en-US" altLang="en-US" sz="1800" b="1" dirty="0">
                <a:latin typeface="Times New Roman" pitchFamily="18" charset="0"/>
              </a:rPr>
              <a:t>		</a:t>
            </a:r>
            <a:r>
              <a:rPr lang="en-US" altLang="en-US" sz="1800" b="1" u="sng" dirty="0">
                <a:latin typeface="Times New Roman" pitchFamily="18" charset="0"/>
              </a:rPr>
              <a:t>July 31, 2020</a:t>
            </a:r>
          </a:p>
          <a:p>
            <a:pPr marL="0" indent="0">
              <a:lnSpc>
                <a:spcPct val="90000"/>
              </a:lnSpc>
              <a:buNone/>
            </a:pPr>
            <a:endParaRPr lang="en-US" altLang="en-US" sz="1800" b="1" u="sng" dirty="0">
              <a:latin typeface="Times New Roman" pitchFamily="18" charset="0"/>
            </a:endParaRPr>
          </a:p>
          <a:p>
            <a:pPr>
              <a:lnSpc>
                <a:spcPct val="90000"/>
              </a:lnSpc>
            </a:pPr>
            <a:r>
              <a:rPr lang="en-US" altLang="en-US" sz="1800" b="1" dirty="0">
                <a:latin typeface="Times New Roman" pitchFamily="18" charset="0"/>
              </a:rPr>
              <a:t>Insurance In Effect		$287.2 million		$286.1 million</a:t>
            </a:r>
          </a:p>
          <a:p>
            <a:pPr marL="0" indent="0">
              <a:lnSpc>
                <a:spcPct val="90000"/>
              </a:lnSpc>
              <a:buNone/>
            </a:pPr>
            <a:endParaRPr lang="en-US" altLang="en-US" sz="1800" b="1" dirty="0">
              <a:latin typeface="Times New Roman" pitchFamily="18" charset="0"/>
            </a:endParaRPr>
          </a:p>
          <a:p>
            <a:pPr>
              <a:lnSpc>
                <a:spcPct val="90000"/>
              </a:lnSpc>
            </a:pPr>
            <a:r>
              <a:rPr lang="en-US" altLang="en-US" sz="1800" b="1" dirty="0">
                <a:latin typeface="Times New Roman" pitchFamily="18" charset="0"/>
              </a:rPr>
              <a:t>Number of Projects Insured	255			258</a:t>
            </a:r>
          </a:p>
          <a:p>
            <a:pPr marL="0" indent="0">
              <a:lnSpc>
                <a:spcPct val="90000"/>
              </a:lnSpc>
              <a:buNone/>
            </a:pPr>
            <a:endParaRPr lang="en-US" altLang="en-US" sz="1800" b="1" dirty="0">
              <a:latin typeface="Times New Roman" pitchFamily="18" charset="0"/>
            </a:endParaRPr>
          </a:p>
          <a:p>
            <a:pPr>
              <a:lnSpc>
                <a:spcPct val="90000"/>
              </a:lnSpc>
            </a:pPr>
            <a:r>
              <a:rPr lang="en-US" altLang="en-US" sz="1800" b="1" dirty="0">
                <a:latin typeface="Times New Roman" pitchFamily="18" charset="0"/>
              </a:rPr>
              <a:t>Number of Units Insured  	32,796			32,963</a:t>
            </a:r>
          </a:p>
          <a:p>
            <a:pPr marL="0" indent="0">
              <a:lnSpc>
                <a:spcPct val="90000"/>
              </a:lnSpc>
              <a:buNone/>
            </a:pPr>
            <a:endParaRPr lang="en-US" altLang="en-US" sz="1800" b="1" dirty="0">
              <a:latin typeface="Times New Roman" pitchFamily="18" charset="0"/>
            </a:endParaRPr>
          </a:p>
          <a:p>
            <a:pPr>
              <a:lnSpc>
                <a:spcPct val="90000"/>
              </a:lnSpc>
            </a:pPr>
            <a:r>
              <a:rPr lang="en-US" altLang="en-US" sz="1800" b="1" dirty="0">
                <a:latin typeface="Times New Roman" pitchFamily="18" charset="0"/>
              </a:rPr>
              <a:t>Commitments			56 properties 		52 properties				$142.4 million		$136 million</a:t>
            </a:r>
          </a:p>
          <a:p>
            <a:pPr marL="0" indent="0">
              <a:lnSpc>
                <a:spcPct val="90000"/>
              </a:lnSpc>
              <a:buNone/>
            </a:pPr>
            <a:endParaRPr lang="en-US" altLang="en-US" sz="1800" b="1" dirty="0">
              <a:latin typeface="Times New Roman" pitchFamily="18" charset="0"/>
            </a:endParaRPr>
          </a:p>
          <a:p>
            <a:pPr>
              <a:lnSpc>
                <a:spcPct val="90000"/>
              </a:lnSpc>
            </a:pPr>
            <a:r>
              <a:rPr lang="en-US" altLang="en-US" sz="1800" b="1" dirty="0">
                <a:latin typeface="Times New Roman" pitchFamily="18" charset="0"/>
              </a:rPr>
              <a:t>Total Fund Balances		$144.4 million		$149.6 million</a:t>
            </a:r>
          </a:p>
          <a:p>
            <a:pPr lvl="1">
              <a:lnSpc>
                <a:spcPct val="90000"/>
              </a:lnSpc>
            </a:pPr>
            <a:r>
              <a:rPr lang="en-US" altLang="en-US" sz="1800" i="1" dirty="0">
                <a:latin typeface="Times New Roman" pitchFamily="18" charset="0"/>
              </a:rPr>
              <a:t>Restricted			$85.9 million		$84.5 million</a:t>
            </a:r>
          </a:p>
          <a:p>
            <a:pPr lvl="1">
              <a:lnSpc>
                <a:spcPct val="90000"/>
              </a:lnSpc>
            </a:pPr>
            <a:r>
              <a:rPr lang="en-US" altLang="en-US" sz="1800" i="1" dirty="0">
                <a:latin typeface="Times New Roman" pitchFamily="18" charset="0"/>
              </a:rPr>
              <a:t>Unrestricted		$58.5 million		$65.1 million</a:t>
            </a:r>
          </a:p>
          <a:p>
            <a:pPr lvl="1">
              <a:lnSpc>
                <a:spcPct val="90000"/>
              </a:lnSpc>
              <a:buFontTx/>
              <a:buNone/>
            </a:pPr>
            <a:endParaRPr lang="en-US" altLang="en-US" sz="2400" i="1" dirty="0">
              <a:latin typeface="Times New Roman" pitchFamily="18" charset="0"/>
            </a:endParaRPr>
          </a:p>
        </p:txBody>
      </p:sp>
      <p:pic>
        <p:nvPicPr>
          <p:cNvPr id="5125" name="Picture 5" descr="New_Remic"/>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381000"/>
            <a:ext cx="17272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A9CD9B62-0DF4-485A-98F5-DCE5DE3F38CC}" type="slidenum">
              <a:rPr lang="en-US" altLang="en-US"/>
              <a:pPr/>
              <a:t>5</a:t>
            </a:fld>
            <a:endParaRPr lang="en-US" altLang="en-US"/>
          </a:p>
        </p:txBody>
      </p:sp>
      <p:sp>
        <p:nvSpPr>
          <p:cNvPr id="25602" name="Rectangle 2"/>
          <p:cNvSpPr>
            <a:spLocks noGrp="1" noChangeArrowheads="1"/>
          </p:cNvSpPr>
          <p:nvPr>
            <p:ph type="title"/>
          </p:nvPr>
        </p:nvSpPr>
        <p:spPr/>
        <p:txBody>
          <a:bodyPr/>
          <a:lstStyle/>
          <a:p>
            <a:pPr algn="l"/>
            <a:r>
              <a:rPr lang="en-US" altLang="en-US" sz="3200" b="1" i="1" dirty="0">
                <a:latin typeface="Times New Roman" pitchFamily="18" charset="0"/>
              </a:rPr>
              <a:t>Insurance in Effect</a:t>
            </a:r>
            <a:br>
              <a:rPr lang="en-US" altLang="en-US" sz="3200" b="1" i="1" dirty="0">
                <a:latin typeface="Times New Roman" pitchFamily="18" charset="0"/>
              </a:rPr>
            </a:br>
            <a:r>
              <a:rPr lang="en-US" altLang="en-US" sz="2400" b="1" i="1" dirty="0">
                <a:latin typeface="Times New Roman" pitchFamily="18" charset="0"/>
              </a:rPr>
              <a:t>(As of October 31)</a:t>
            </a:r>
          </a:p>
        </p:txBody>
      </p:sp>
      <p:graphicFrame>
        <p:nvGraphicFramePr>
          <p:cNvPr id="2" name="Object 5"/>
          <p:cNvGraphicFramePr>
            <a:graphicFrameLocks noGrp="1" noChangeAspect="1"/>
          </p:cNvGraphicFramePr>
          <p:nvPr>
            <p:ph idx="1"/>
            <p:extLst>
              <p:ext uri="{D42A27DB-BD31-4B8C-83A1-F6EECF244321}">
                <p14:modId xmlns:p14="http://schemas.microsoft.com/office/powerpoint/2010/main" val="3704284555"/>
              </p:ext>
            </p:extLst>
          </p:nvPr>
        </p:nvGraphicFramePr>
        <p:xfrm>
          <a:off x="808668" y="1524000"/>
          <a:ext cx="6963732" cy="4606804"/>
        </p:xfrm>
        <a:graphic>
          <a:graphicData uri="http://schemas.openxmlformats.org/drawingml/2006/chart">
            <c:chart xmlns:c="http://schemas.openxmlformats.org/drawingml/2006/chart" xmlns:r="http://schemas.openxmlformats.org/officeDocument/2006/relationships" r:id="rId2"/>
          </a:graphicData>
        </a:graphic>
      </p:graphicFrame>
      <p:pic>
        <p:nvPicPr>
          <p:cNvPr id="25607" name="Picture 7" descr="New_Remic"/>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381000"/>
            <a:ext cx="17272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lide Number Placeholder 5"/>
          <p:cNvSpPr>
            <a:spLocks noGrp="1"/>
          </p:cNvSpPr>
          <p:nvPr>
            <p:ph type="sldNum" sz="quarter" idx="12"/>
          </p:nvPr>
        </p:nvSpPr>
        <p:spPr/>
        <p:txBody>
          <a:bodyPr/>
          <a:lstStyle/>
          <a:p>
            <a:fld id="{E04BEA6B-7098-4C91-9B93-60E05351F924}" type="slidenum">
              <a:rPr lang="en-US" altLang="en-US"/>
              <a:pPr/>
              <a:t>6</a:t>
            </a:fld>
            <a:endParaRPr lang="en-US" altLang="en-US"/>
          </a:p>
        </p:txBody>
      </p:sp>
      <p:sp>
        <p:nvSpPr>
          <p:cNvPr id="30722" name="Rectangle 2"/>
          <p:cNvSpPr>
            <a:spLocks noGrp="1" noChangeArrowheads="1"/>
          </p:cNvSpPr>
          <p:nvPr>
            <p:ph type="title"/>
          </p:nvPr>
        </p:nvSpPr>
        <p:spPr/>
        <p:txBody>
          <a:bodyPr/>
          <a:lstStyle/>
          <a:p>
            <a:pPr algn="l"/>
            <a:r>
              <a:rPr lang="en-US" altLang="en-US" sz="3200" b="1" i="1" dirty="0">
                <a:latin typeface="Times New Roman" pitchFamily="18" charset="0"/>
              </a:rPr>
              <a:t>Fund Balances</a:t>
            </a:r>
            <a:br>
              <a:rPr lang="en-US" altLang="en-US" sz="3200" b="1" i="1" dirty="0">
                <a:latin typeface="Times New Roman" pitchFamily="18" charset="0"/>
              </a:rPr>
            </a:br>
            <a:r>
              <a:rPr lang="en-US" altLang="en-US" sz="2000" b="1" i="1" dirty="0">
                <a:latin typeface="Times New Roman" pitchFamily="18" charset="0"/>
              </a:rPr>
              <a:t>As of July 31, 2020</a:t>
            </a:r>
            <a:br>
              <a:rPr lang="en-US" altLang="en-US" sz="2000" b="1" i="1" dirty="0">
                <a:latin typeface="Times New Roman" pitchFamily="18" charset="0"/>
              </a:rPr>
            </a:br>
            <a:r>
              <a:rPr lang="en-US" altLang="en-US" sz="2000" b="1" i="1" dirty="0">
                <a:latin typeface="Times New Roman" pitchFamily="18" charset="0"/>
              </a:rPr>
              <a:t>(Unaudited)</a:t>
            </a:r>
            <a:endParaRPr lang="en-US" altLang="en-US" sz="3200" b="1" i="1" dirty="0">
              <a:latin typeface="Times New Roman" pitchFamily="18" charset="0"/>
            </a:endParaRPr>
          </a:p>
        </p:txBody>
      </p:sp>
      <p:graphicFrame>
        <p:nvGraphicFramePr>
          <p:cNvPr id="30774" name="Group 54"/>
          <p:cNvGraphicFramePr>
            <a:graphicFrameLocks noGrp="1"/>
          </p:cNvGraphicFramePr>
          <p:nvPr>
            <p:ph idx="1"/>
            <p:extLst>
              <p:ext uri="{D42A27DB-BD31-4B8C-83A1-F6EECF244321}">
                <p14:modId xmlns:p14="http://schemas.microsoft.com/office/powerpoint/2010/main" val="3278091988"/>
              </p:ext>
            </p:extLst>
          </p:nvPr>
        </p:nvGraphicFramePr>
        <p:xfrm>
          <a:off x="457200" y="1828800"/>
          <a:ext cx="8229600" cy="2692400"/>
        </p:xfrm>
        <a:graphic>
          <a:graphicData uri="http://schemas.openxmlformats.org/drawingml/2006/table">
            <a:tbl>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75565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a:ln>
                            <a:noFill/>
                          </a:ln>
                          <a:solidFill>
                            <a:schemeClr val="tx1"/>
                          </a:solidFill>
                          <a:effectLst/>
                          <a:latin typeface="Times New Roman" pitchFamily="18" charset="0"/>
                        </a:rPr>
                        <a:t>Fund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a:ln>
                            <a:noFill/>
                          </a:ln>
                          <a:solidFill>
                            <a:schemeClr val="tx1"/>
                          </a:solidFill>
                          <a:effectLst/>
                          <a:latin typeface="Times New Roman" pitchFamily="18" charset="0"/>
                        </a:rPr>
                        <a:t>Restricted Fund Balance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a:ln>
                            <a:noFill/>
                          </a:ln>
                          <a:solidFill>
                            <a:schemeClr val="tx1"/>
                          </a:solidFill>
                          <a:effectLst/>
                          <a:latin typeface="Times New Roman" pitchFamily="18" charset="0"/>
                        </a:rPr>
                        <a:t>Unrestricted Fund Balance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a:ln>
                            <a:noFill/>
                          </a:ln>
                          <a:solidFill>
                            <a:schemeClr val="tx1"/>
                          </a:solidFill>
                          <a:effectLst/>
                          <a:latin typeface="Times New Roman" pitchFamily="18" charset="0"/>
                        </a:rPr>
                        <a:t>Total Balance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524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itchFamily="18" charset="0"/>
                        </a:rPr>
                        <a:t>Housing Insurance Fund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0" lang="en-US" altLang="en-US" sz="1800" b="0" i="0" u="none" strike="noStrike" cap="none" normalizeH="0" baseline="0" dirty="0">
                          <a:ln>
                            <a:noFill/>
                          </a:ln>
                          <a:solidFill>
                            <a:schemeClr val="tx1"/>
                          </a:solidFill>
                          <a:effectLst/>
                          <a:latin typeface="Times New Roman" pitchFamily="18" charset="0"/>
                        </a:rPr>
                        <a:t>$84,419,528</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0" lang="en-US" altLang="en-US" sz="1800" b="0" i="0" u="none" strike="noStrike" cap="none" normalizeH="0" baseline="0" dirty="0">
                          <a:ln>
                            <a:noFill/>
                          </a:ln>
                          <a:solidFill>
                            <a:schemeClr val="tx1"/>
                          </a:solidFill>
                          <a:effectLst/>
                          <a:latin typeface="Times New Roman" pitchFamily="18" charset="0"/>
                        </a:rPr>
                        <a:t>$4,422,457</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0" lang="en-US" altLang="en-US" sz="1800" b="0" i="0" u="none" strike="noStrike" cap="none" normalizeH="0" baseline="0" dirty="0">
                          <a:ln>
                            <a:noFill/>
                          </a:ln>
                          <a:solidFill>
                            <a:schemeClr val="tx1"/>
                          </a:solidFill>
                          <a:effectLst/>
                          <a:latin typeface="Times New Roman" pitchFamily="18" charset="0"/>
                        </a:rPr>
                        <a:t>$88,841,985</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5565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itchFamily="18" charset="0"/>
                        </a:rPr>
                        <a:t>Premium Reserve &amp; Operating Account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itchFamily="18" charset="0"/>
                        </a:rPr>
                        <a:t>$0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itchFamily="18" charset="0"/>
                        </a:rPr>
                        <a:t>$60,720,352</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itchFamily="18" charset="0"/>
                        </a:rPr>
                        <a:t>$60,720,352</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862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a:ln>
                            <a:noFill/>
                          </a:ln>
                          <a:solidFill>
                            <a:schemeClr val="tx1"/>
                          </a:solidFill>
                          <a:effectLst/>
                          <a:latin typeface="Times New Roman" pitchFamily="18"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a:ln>
                            <a:noFill/>
                          </a:ln>
                          <a:solidFill>
                            <a:schemeClr val="tx1"/>
                          </a:solidFill>
                          <a:effectLst/>
                          <a:latin typeface="Times New Roman" pitchFamily="18" charset="0"/>
                        </a:rPr>
                        <a:t>$84,419,528</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a:ln>
                            <a:noFill/>
                          </a:ln>
                          <a:solidFill>
                            <a:schemeClr val="tx1"/>
                          </a:solidFill>
                          <a:effectLst/>
                          <a:latin typeface="Times New Roman" pitchFamily="18" charset="0"/>
                        </a:rPr>
                        <a:t>$65,142,809</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a:ln>
                            <a:noFill/>
                          </a:ln>
                          <a:solidFill>
                            <a:schemeClr val="tx1"/>
                          </a:solidFill>
                          <a:effectLst/>
                          <a:latin typeface="Times New Roman" pitchFamily="18" charset="0"/>
                        </a:rPr>
                        <a:t>$149,562,337</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pic>
        <p:nvPicPr>
          <p:cNvPr id="30768" name="Picture 48" descr="New_Remic"/>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381000"/>
            <a:ext cx="17272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Slide Number Placeholder 5"/>
          <p:cNvSpPr>
            <a:spLocks noGrp="1"/>
          </p:cNvSpPr>
          <p:nvPr>
            <p:ph type="sldNum" sz="quarter" idx="12"/>
          </p:nvPr>
        </p:nvSpPr>
        <p:spPr/>
        <p:txBody>
          <a:bodyPr/>
          <a:lstStyle/>
          <a:p>
            <a:fld id="{F1D53124-94DB-420C-BCE0-A8C204186249}" type="slidenum">
              <a:rPr lang="en-US" altLang="en-US"/>
              <a:pPr/>
              <a:t>7</a:t>
            </a:fld>
            <a:endParaRPr lang="en-US" altLang="en-US"/>
          </a:p>
        </p:txBody>
      </p:sp>
      <p:sp>
        <p:nvSpPr>
          <p:cNvPr id="36866" name="Rectangle 2"/>
          <p:cNvSpPr>
            <a:spLocks noGrp="1" noChangeArrowheads="1"/>
          </p:cNvSpPr>
          <p:nvPr>
            <p:ph type="title"/>
          </p:nvPr>
        </p:nvSpPr>
        <p:spPr/>
        <p:txBody>
          <a:bodyPr/>
          <a:lstStyle/>
          <a:p>
            <a:pPr algn="l"/>
            <a:r>
              <a:rPr lang="en-US" altLang="en-US" sz="3200" b="1" i="1" dirty="0">
                <a:latin typeface="Times New Roman" pitchFamily="18" charset="0"/>
              </a:rPr>
              <a:t>Investments</a:t>
            </a:r>
            <a:br>
              <a:rPr lang="en-US" altLang="en-US" sz="3200" b="1" i="1" dirty="0">
                <a:latin typeface="Times New Roman" pitchFamily="18" charset="0"/>
              </a:rPr>
            </a:br>
            <a:r>
              <a:rPr lang="en-US" altLang="en-US" sz="2000" b="1" i="1" dirty="0">
                <a:latin typeface="Times New Roman" pitchFamily="18" charset="0"/>
              </a:rPr>
              <a:t>As of July 31, 2020</a:t>
            </a:r>
            <a:br>
              <a:rPr lang="en-US" altLang="en-US" sz="2000" b="1" i="1" dirty="0">
                <a:latin typeface="Times New Roman" pitchFamily="18" charset="0"/>
              </a:rPr>
            </a:br>
            <a:r>
              <a:rPr lang="en-US" altLang="en-US" sz="2000" b="1" i="1" dirty="0">
                <a:latin typeface="Times New Roman" pitchFamily="18" charset="0"/>
              </a:rPr>
              <a:t>(Unaudited)</a:t>
            </a:r>
            <a:endParaRPr lang="en-US" altLang="en-US" sz="3200" b="1" i="1" dirty="0">
              <a:latin typeface="Times New Roman" pitchFamily="18" charset="0"/>
            </a:endParaRPr>
          </a:p>
        </p:txBody>
      </p:sp>
      <p:graphicFrame>
        <p:nvGraphicFramePr>
          <p:cNvPr id="36977" name="Group 113"/>
          <p:cNvGraphicFramePr>
            <a:graphicFrameLocks noGrp="1"/>
          </p:cNvGraphicFramePr>
          <p:nvPr>
            <p:ph idx="1"/>
            <p:extLst>
              <p:ext uri="{D42A27DB-BD31-4B8C-83A1-F6EECF244321}">
                <p14:modId xmlns:p14="http://schemas.microsoft.com/office/powerpoint/2010/main" val="1463280062"/>
              </p:ext>
            </p:extLst>
          </p:nvPr>
        </p:nvGraphicFramePr>
        <p:xfrm>
          <a:off x="457200" y="2209800"/>
          <a:ext cx="7848600" cy="2484120"/>
        </p:xfrm>
        <a:graphic>
          <a:graphicData uri="http://schemas.openxmlformats.org/drawingml/2006/table">
            <a:tbl>
              <a:tblPr/>
              <a:tblGrid>
                <a:gridCol w="32766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2209800">
                  <a:extLst>
                    <a:ext uri="{9D8B030D-6E8A-4147-A177-3AD203B41FA5}">
                      <a16:colId xmlns:a16="http://schemas.microsoft.com/office/drawing/2014/main" val="20003"/>
                    </a:ext>
                  </a:extLst>
                </a:gridCol>
              </a:tblGrid>
              <a:tr h="18288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100" b="1" i="0" u="none" strike="noStrike" cap="none" normalizeH="0" baseline="0" dirty="0">
                          <a:ln>
                            <a:noFill/>
                          </a:ln>
                          <a:solidFill>
                            <a:schemeClr val="tx1"/>
                          </a:solidFill>
                          <a:effectLst/>
                          <a:latin typeface="Times New Roman" pitchFamily="18" charset="0"/>
                        </a:rPr>
                        <a:t>Issuer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100" b="1" i="0" u="none" strike="noStrike" cap="none" normalizeH="0" baseline="0" dirty="0">
                          <a:ln>
                            <a:noFill/>
                          </a:ln>
                          <a:solidFill>
                            <a:schemeClr val="tx1"/>
                          </a:solidFill>
                          <a:effectLst/>
                          <a:latin typeface="Times New Roman" pitchFamily="18" charset="0"/>
                        </a:rPr>
                        <a:t>Coupon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100" b="1" i="0" u="none" strike="noStrike" cap="none" normalizeH="0" baseline="0" dirty="0">
                          <a:ln>
                            <a:noFill/>
                          </a:ln>
                          <a:solidFill>
                            <a:schemeClr val="tx1"/>
                          </a:solidFill>
                          <a:effectLst/>
                          <a:latin typeface="Times New Roman" pitchFamily="18" charset="0"/>
                        </a:rPr>
                        <a:t>Maturity Date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100" b="1" i="0" u="none" strike="noStrike" cap="none" normalizeH="0" baseline="0" dirty="0">
                          <a:ln>
                            <a:noFill/>
                          </a:ln>
                          <a:solidFill>
                            <a:schemeClr val="tx1"/>
                          </a:solidFill>
                          <a:effectLst/>
                          <a:latin typeface="Times New Roman" pitchFamily="18" charset="0"/>
                        </a:rPr>
                        <a:t>Par Amount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82880">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en-US" sz="1100" b="0" i="0" u="none" strike="noStrike" cap="none" normalizeH="0" baseline="0" dirty="0">
                          <a:ln>
                            <a:noFill/>
                          </a:ln>
                          <a:solidFill>
                            <a:schemeClr val="tx1"/>
                          </a:solidFill>
                          <a:effectLst/>
                          <a:latin typeface="Times New Roman" pitchFamily="18" charset="0"/>
                        </a:rPr>
                        <a:t>New York Community Bank (Money Market) (Collateralized by U.S. Treasury &amp; Agency Securities)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100" b="1" i="0" u="none" strike="noStrike" cap="none" normalizeH="0" baseline="0" dirty="0">
                          <a:ln>
                            <a:noFill/>
                          </a:ln>
                          <a:solidFill>
                            <a:schemeClr val="tx1"/>
                          </a:solidFill>
                          <a:effectLst/>
                          <a:latin typeface="Times New Roman" pitchFamily="18" charset="0"/>
                        </a:rPr>
                        <a:t>1.40%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100" b="1" i="0" u="none" strike="noStrike" cap="none" normalizeH="0" baseline="0" dirty="0">
                          <a:ln>
                            <a:noFill/>
                          </a:ln>
                          <a:solidFill>
                            <a:schemeClr val="tx1"/>
                          </a:solidFill>
                          <a:effectLst/>
                          <a:latin typeface="Times New Roman" pitchFamily="18" charset="0"/>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100" b="1" i="0" u="none" strike="noStrike" cap="none" normalizeH="0" baseline="0" dirty="0">
                          <a:ln>
                            <a:noFill/>
                          </a:ln>
                          <a:solidFill>
                            <a:schemeClr val="tx1"/>
                          </a:solidFill>
                          <a:effectLst/>
                          <a:latin typeface="Times New Roman" pitchFamily="18" charset="0"/>
                        </a:rPr>
                        <a:t>$888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49932252"/>
                  </a:ext>
                </a:extLst>
              </a:tr>
              <a:tr h="1828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100" b="0" i="0" u="none" strike="noStrike" cap="none" normalizeH="0" baseline="0" dirty="0">
                          <a:ln>
                            <a:noFill/>
                          </a:ln>
                          <a:solidFill>
                            <a:schemeClr val="tx1"/>
                          </a:solidFill>
                          <a:effectLst/>
                          <a:latin typeface="Times New Roman" pitchFamily="18" charset="0"/>
                        </a:rPr>
                        <a:t>Signature Bank CD (Collateralized by U.S. Treasury &amp; Agency Securities)</a:t>
                      </a:r>
                      <a:endParaRPr kumimoji="0" lang="en-US" altLang="en-US" sz="1100" b="1"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100" b="1" i="0" u="none" strike="noStrike" cap="none" normalizeH="0" baseline="0" dirty="0">
                          <a:ln>
                            <a:noFill/>
                          </a:ln>
                          <a:solidFill>
                            <a:schemeClr val="tx1"/>
                          </a:solidFill>
                          <a:effectLst/>
                          <a:latin typeface="Times New Roman" pitchFamily="18" charset="0"/>
                        </a:rPr>
                        <a:t>2.85%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100" b="1" i="0" u="none" strike="noStrike" cap="none" normalizeH="0" baseline="0" dirty="0">
                          <a:ln>
                            <a:noFill/>
                          </a:ln>
                          <a:solidFill>
                            <a:schemeClr val="tx1"/>
                          </a:solidFill>
                          <a:effectLst/>
                          <a:latin typeface="Times New Roman" pitchFamily="18" charset="0"/>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100" b="1" i="0" u="none" strike="noStrike" cap="none" normalizeH="0" baseline="0" dirty="0">
                          <a:ln>
                            <a:noFill/>
                          </a:ln>
                          <a:solidFill>
                            <a:schemeClr val="tx1"/>
                          </a:solidFill>
                          <a:effectLst/>
                          <a:latin typeface="Times New Roman" pitchFamily="18" charset="0"/>
                        </a:rPr>
                        <a:t>$120,000,000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98352709"/>
                  </a:ext>
                </a:extLst>
              </a:tr>
              <a:tr h="182880">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en-US" sz="1100" b="0" i="0" u="none" strike="noStrike" cap="none" normalizeH="0" baseline="0" dirty="0">
                          <a:ln>
                            <a:noFill/>
                          </a:ln>
                          <a:solidFill>
                            <a:schemeClr val="tx1"/>
                          </a:solidFill>
                          <a:effectLst/>
                          <a:latin typeface="Times New Roman" pitchFamily="18" charset="0"/>
                        </a:rPr>
                        <a:t>Signature Bank (Money Market) (Collateralized by U.S. Treasury &amp; Agency Securities)</a:t>
                      </a:r>
                      <a:endParaRPr kumimoji="0" lang="en-US" altLang="en-US" sz="1100" b="1"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100" b="1" i="0" u="none" strike="noStrike" cap="none" normalizeH="0" baseline="0" dirty="0">
                          <a:ln>
                            <a:noFill/>
                          </a:ln>
                          <a:solidFill>
                            <a:schemeClr val="tx1"/>
                          </a:solidFill>
                          <a:effectLst/>
                          <a:latin typeface="Times New Roman" pitchFamily="18" charset="0"/>
                        </a:rPr>
                        <a:t>0.80%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100" b="1" i="0" u="none" strike="noStrike" cap="none" normalizeH="0" baseline="0" dirty="0">
                          <a:ln>
                            <a:noFill/>
                          </a:ln>
                          <a:solidFill>
                            <a:schemeClr val="tx1"/>
                          </a:solidFill>
                          <a:effectLst/>
                          <a:latin typeface="Times New Roman" pitchFamily="18" charset="0"/>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100" b="1" i="0" u="none" strike="noStrike" cap="none" normalizeH="0" baseline="0" dirty="0">
                          <a:ln>
                            <a:noFill/>
                          </a:ln>
                          <a:solidFill>
                            <a:schemeClr val="tx1"/>
                          </a:solidFill>
                          <a:effectLst/>
                          <a:latin typeface="Times New Roman" pitchFamily="18" charset="0"/>
                        </a:rPr>
                        <a:t>$1,418,590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47450001"/>
                  </a:ext>
                </a:extLst>
              </a:tr>
              <a:tr h="1828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100" b="0" i="0" u="none" strike="noStrike" cap="none" normalizeH="0" baseline="0" dirty="0">
                          <a:ln>
                            <a:noFill/>
                          </a:ln>
                          <a:solidFill>
                            <a:schemeClr val="tx1"/>
                          </a:solidFill>
                          <a:effectLst/>
                          <a:latin typeface="Times New Roman" pitchFamily="18" charset="0"/>
                        </a:rPr>
                        <a:t>Sterling National Bank (Money Market) (Collateralized by U.S. Treasury &amp; Agency Securities)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100" b="1" i="0" u="none" strike="noStrike" cap="none" normalizeH="0" baseline="0" dirty="0">
                          <a:ln>
                            <a:noFill/>
                          </a:ln>
                          <a:solidFill>
                            <a:schemeClr val="tx1"/>
                          </a:solidFill>
                          <a:effectLst/>
                          <a:latin typeface="Times New Roman" pitchFamily="18" charset="0"/>
                        </a:rPr>
                        <a:t>0.50%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100" b="1" i="0" u="none" strike="noStrike" cap="none" normalizeH="0" baseline="0" dirty="0">
                          <a:ln>
                            <a:noFill/>
                          </a:ln>
                          <a:solidFill>
                            <a:schemeClr val="tx1"/>
                          </a:solidFill>
                          <a:effectLst/>
                          <a:latin typeface="Times New Roman" pitchFamily="18" charset="0"/>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100" b="1" i="0" u="none" strike="noStrike" cap="none" normalizeH="0" baseline="0" dirty="0">
                          <a:ln>
                            <a:noFill/>
                          </a:ln>
                          <a:solidFill>
                            <a:schemeClr val="tx1"/>
                          </a:solidFill>
                          <a:effectLst/>
                          <a:latin typeface="Times New Roman" pitchFamily="18" charset="0"/>
                        </a:rPr>
                        <a:t>$22,025,770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20526890"/>
                  </a:ext>
                </a:extLst>
              </a:tr>
              <a:tr h="1828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100" b="0" i="0" u="none" strike="noStrike" cap="none" normalizeH="0" baseline="0" dirty="0">
                          <a:ln>
                            <a:noFill/>
                          </a:ln>
                          <a:solidFill>
                            <a:schemeClr val="tx1"/>
                          </a:solidFill>
                          <a:effectLst/>
                          <a:latin typeface="Times New Roman" pitchFamily="18" charset="0"/>
                        </a:rPr>
                        <a:t>FFCB Security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100" b="1" i="0" u="none" strike="noStrike" cap="none" normalizeH="0" baseline="0" dirty="0">
                          <a:ln>
                            <a:noFill/>
                          </a:ln>
                          <a:solidFill>
                            <a:schemeClr val="tx1"/>
                          </a:solidFill>
                          <a:effectLst/>
                          <a:latin typeface="Times New Roman" pitchFamily="18" charset="0"/>
                        </a:rPr>
                        <a:t>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100" b="1" i="0" u="none" strike="noStrike" cap="none" normalizeH="0" baseline="0" dirty="0">
                          <a:ln>
                            <a:noFill/>
                          </a:ln>
                          <a:solidFill>
                            <a:schemeClr val="tx1"/>
                          </a:solidFill>
                          <a:effectLst/>
                          <a:latin typeface="Times New Roman" pitchFamily="18" charset="0"/>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100" b="1" i="0" u="none" strike="noStrike" cap="none" normalizeH="0" baseline="0" dirty="0">
                          <a:ln>
                            <a:noFill/>
                          </a:ln>
                          <a:solidFill>
                            <a:schemeClr val="tx1"/>
                          </a:solidFill>
                          <a:effectLst/>
                          <a:latin typeface="Times New Roman" pitchFamily="18" charset="0"/>
                        </a:rPr>
                        <a:t>$5,595,000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524091"/>
                  </a:ext>
                </a:extLst>
              </a:tr>
              <a:tr h="0">
                <a:tc gridSpan="3">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en-US" sz="1100" b="1" i="0" u="none" strike="noStrike" cap="none" normalizeH="0" baseline="0" dirty="0">
                          <a:ln>
                            <a:noFill/>
                          </a:ln>
                          <a:solidFill>
                            <a:schemeClr val="tx1"/>
                          </a:solidFill>
                          <a:effectLst/>
                          <a:latin typeface="Times New Roman" pitchFamily="18" charset="0"/>
                        </a:rPr>
                        <a:t>TOTAL PAR AMOUNT: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100" b="1"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100" b="1"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100" b="1" i="0" u="none" strike="noStrike" cap="none" normalizeH="0" baseline="0" dirty="0">
                          <a:ln>
                            <a:noFill/>
                          </a:ln>
                          <a:solidFill>
                            <a:schemeClr val="tx1"/>
                          </a:solidFill>
                          <a:effectLst/>
                          <a:latin typeface="Times New Roman" pitchFamily="18" charset="0"/>
                        </a:rPr>
                        <a:t>$140,040,248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pic>
        <p:nvPicPr>
          <p:cNvPr id="36978" name="Picture 114" descr="New_Remic"/>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381000"/>
            <a:ext cx="17272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0136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299766B3-2987-442C-9A5C-72D75EA6FE4A}" type="slidenum">
              <a:rPr lang="en-US" altLang="en-US"/>
              <a:pPr/>
              <a:t>8</a:t>
            </a:fld>
            <a:endParaRPr lang="en-US" altLang="en-US"/>
          </a:p>
        </p:txBody>
      </p:sp>
      <p:sp>
        <p:nvSpPr>
          <p:cNvPr id="21506" name="Rectangle 2"/>
          <p:cNvSpPr>
            <a:spLocks noGrp="1" noChangeArrowheads="1"/>
          </p:cNvSpPr>
          <p:nvPr>
            <p:ph type="title"/>
          </p:nvPr>
        </p:nvSpPr>
        <p:spPr/>
        <p:txBody>
          <a:bodyPr/>
          <a:lstStyle/>
          <a:p>
            <a:pPr algn="l"/>
            <a:r>
              <a:rPr lang="en-US" altLang="en-US" sz="3200" b="1" i="1" dirty="0">
                <a:latin typeface="Times New Roman" pitchFamily="18" charset="0"/>
              </a:rPr>
              <a:t>Fund Balance History</a:t>
            </a:r>
            <a:br>
              <a:rPr lang="en-US" altLang="en-US" sz="3200" b="1" i="1" dirty="0">
                <a:latin typeface="Times New Roman" pitchFamily="18" charset="0"/>
              </a:rPr>
            </a:br>
            <a:r>
              <a:rPr lang="en-US" altLang="en-US" sz="2400" b="1" i="1" dirty="0">
                <a:latin typeface="Times New Roman" pitchFamily="18" charset="0"/>
              </a:rPr>
              <a:t>(As of October 31)</a:t>
            </a:r>
          </a:p>
        </p:txBody>
      </p:sp>
      <p:graphicFrame>
        <p:nvGraphicFramePr>
          <p:cNvPr id="2" name="Object 5"/>
          <p:cNvGraphicFramePr>
            <a:graphicFrameLocks noGrp="1" noChangeAspect="1"/>
          </p:cNvGraphicFramePr>
          <p:nvPr>
            <p:ph idx="1"/>
            <p:extLst>
              <p:ext uri="{D42A27DB-BD31-4B8C-83A1-F6EECF244321}">
                <p14:modId xmlns:p14="http://schemas.microsoft.com/office/powerpoint/2010/main" val="4161338674"/>
              </p:ext>
            </p:extLst>
          </p:nvPr>
        </p:nvGraphicFramePr>
        <p:xfrm>
          <a:off x="838200" y="1392845"/>
          <a:ext cx="7315200" cy="4839317"/>
        </p:xfrm>
        <a:graphic>
          <a:graphicData uri="http://schemas.openxmlformats.org/drawingml/2006/chart">
            <c:chart xmlns:c="http://schemas.openxmlformats.org/drawingml/2006/chart" xmlns:r="http://schemas.openxmlformats.org/officeDocument/2006/relationships" r:id="rId2"/>
          </a:graphicData>
        </a:graphic>
      </p:graphicFrame>
      <p:pic>
        <p:nvPicPr>
          <p:cNvPr id="21511" name="Picture 7" descr="New_Remic"/>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381000"/>
            <a:ext cx="17272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8DD0787E-8100-4B0E-B6A5-EA8F40D23349}" type="slidenum">
              <a:rPr lang="en-US" altLang="en-US"/>
              <a:pPr/>
              <a:t>9</a:t>
            </a:fld>
            <a:endParaRPr lang="en-US" altLang="en-US"/>
          </a:p>
        </p:txBody>
      </p:sp>
      <p:sp>
        <p:nvSpPr>
          <p:cNvPr id="33794" name="Rectangle 2"/>
          <p:cNvSpPr>
            <a:spLocks noGrp="1" noChangeArrowheads="1"/>
          </p:cNvSpPr>
          <p:nvPr>
            <p:ph type="title"/>
          </p:nvPr>
        </p:nvSpPr>
        <p:spPr/>
        <p:txBody>
          <a:bodyPr/>
          <a:lstStyle/>
          <a:p>
            <a:pPr algn="l"/>
            <a:r>
              <a:rPr lang="en-US" altLang="en-US" sz="3200" b="1" i="1" dirty="0">
                <a:latin typeface="Times New Roman" pitchFamily="18" charset="0"/>
              </a:rPr>
              <a:t>REMIC Process</a:t>
            </a:r>
          </a:p>
        </p:txBody>
      </p:sp>
      <p:sp>
        <p:nvSpPr>
          <p:cNvPr id="33795" name="Rectangle 3"/>
          <p:cNvSpPr>
            <a:spLocks noGrp="1" noChangeArrowheads="1"/>
          </p:cNvSpPr>
          <p:nvPr>
            <p:ph type="body" idx="1"/>
          </p:nvPr>
        </p:nvSpPr>
        <p:spPr/>
        <p:txBody>
          <a:bodyPr/>
          <a:lstStyle/>
          <a:p>
            <a:pPr marL="0" indent="0">
              <a:buNone/>
            </a:pPr>
            <a:r>
              <a:rPr lang="en-US" altLang="en-US" dirty="0">
                <a:latin typeface="Times New Roman" pitchFamily="18" charset="0"/>
              </a:rPr>
              <a:t>  </a:t>
            </a:r>
          </a:p>
        </p:txBody>
      </p:sp>
      <p:pic>
        <p:nvPicPr>
          <p:cNvPr id="33797" name="Picture 5" descr="New_Remic"/>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381000"/>
            <a:ext cx="17272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Content Placeholder 4"/>
          <p:cNvGraphicFramePr>
            <a:graphicFrameLocks noGrp="1"/>
          </p:cNvGraphicFramePr>
          <p:nvPr>
            <p:ph sz="quarter" idx="1"/>
            <p:extLst>
              <p:ext uri="{D42A27DB-BD31-4B8C-83A1-F6EECF244321}">
                <p14:modId xmlns:p14="http://schemas.microsoft.com/office/powerpoint/2010/main" val="3046844591"/>
              </p:ext>
            </p:extLst>
          </p:nvPr>
        </p:nvGraphicFramePr>
        <p:xfrm>
          <a:off x="680875" y="1676400"/>
          <a:ext cx="82296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55E094CC8346A4A96539DB699BA4BBC" ma:contentTypeVersion="13" ma:contentTypeDescription="Create a new document." ma:contentTypeScope="" ma:versionID="0674b201450cef0f21679fcaf5d1f9d9">
  <xsd:schema xmlns:xsd="http://www.w3.org/2001/XMLSchema" xmlns:xs="http://www.w3.org/2001/XMLSchema" xmlns:p="http://schemas.microsoft.com/office/2006/metadata/properties" xmlns:ns3="3a873685-70c1-4d48-8e1a-e016ecba1a00" xmlns:ns4="ed116160-a102-4461-b480-31b4aec2ad16" targetNamespace="http://schemas.microsoft.com/office/2006/metadata/properties" ma:root="true" ma:fieldsID="60e0d352152326365b836198828ac43d" ns3:_="" ns4:_="">
    <xsd:import namespace="3a873685-70c1-4d48-8e1a-e016ecba1a00"/>
    <xsd:import namespace="ed116160-a102-4461-b480-31b4aec2ad16"/>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AutoKeyPoints" minOccurs="0"/>
                <xsd:element ref="ns3:MediaServiceKeyPoints"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873685-70c1-4d48-8e1a-e016ecba1a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d116160-a102-4461-b480-31b4aec2ad1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BF1E26-2D29-4DA0-878F-1B51390690F9}">
  <ds:schemaRefs>
    <ds:schemaRef ds:uri="http://schemas.microsoft.com/sharepoint/v3/contenttype/forms"/>
  </ds:schemaRefs>
</ds:datastoreItem>
</file>

<file path=customXml/itemProps2.xml><?xml version="1.0" encoding="utf-8"?>
<ds:datastoreItem xmlns:ds="http://schemas.openxmlformats.org/officeDocument/2006/customXml" ds:itemID="{5B00258D-B7AB-4B67-BF4C-26356CDA1E4A}">
  <ds:schemaRefs>
    <ds:schemaRef ds:uri="ed116160-a102-4461-b480-31b4aec2ad16"/>
    <ds:schemaRef ds:uri="http://purl.org/dc/terms/"/>
    <ds:schemaRef ds:uri="http://purl.org/dc/elements/1.1/"/>
    <ds:schemaRef ds:uri="http://www.w3.org/XML/1998/namespace"/>
    <ds:schemaRef ds:uri="http://schemas.microsoft.com/office/2006/documentManagement/types"/>
    <ds:schemaRef ds:uri="http://schemas.openxmlformats.org/package/2006/metadata/core-properties"/>
    <ds:schemaRef ds:uri="http://schemas.microsoft.com/office/2006/metadata/properties"/>
    <ds:schemaRef ds:uri="http://schemas.microsoft.com/office/infopath/2007/PartnerControls"/>
    <ds:schemaRef ds:uri="3a873685-70c1-4d48-8e1a-e016ecba1a00"/>
    <ds:schemaRef ds:uri="http://purl.org/dc/dcmitype/"/>
  </ds:schemaRefs>
</ds:datastoreItem>
</file>

<file path=customXml/itemProps3.xml><?xml version="1.0" encoding="utf-8"?>
<ds:datastoreItem xmlns:ds="http://schemas.openxmlformats.org/officeDocument/2006/customXml" ds:itemID="{6D6B6DB0-6467-4733-A8E6-809E23F3515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a873685-70c1-4d48-8e1a-e016ecba1a00"/>
    <ds:schemaRef ds:uri="ed116160-a102-4461-b480-31b4aec2ad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2423</TotalTime>
  <Words>1674</Words>
  <Application>Microsoft Office PowerPoint</Application>
  <PresentationFormat>On-screen Show (4:3)</PresentationFormat>
  <Paragraphs>492</Paragraphs>
  <Slides>24</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Times New Roman</vt:lpstr>
      <vt:lpstr>Default Design</vt:lpstr>
      <vt:lpstr>PowerPoint Presentation</vt:lpstr>
      <vt:lpstr>Mission &amp; History</vt:lpstr>
      <vt:lpstr>Management Team</vt:lpstr>
      <vt:lpstr>REMIC At-A-Glance  (Unaudited)</vt:lpstr>
      <vt:lpstr>Insurance in Effect (As of October 31)</vt:lpstr>
      <vt:lpstr>Fund Balances As of July 31, 2020 (Unaudited)</vt:lpstr>
      <vt:lpstr>Investments As of July 31, 2020 (Unaudited)</vt:lpstr>
      <vt:lpstr>Fund Balance History (As of October 31)</vt:lpstr>
      <vt:lpstr>REMIC Process</vt:lpstr>
      <vt:lpstr>Underwriting Guidelines</vt:lpstr>
      <vt:lpstr>REMIC Insured Portfolio By Borough-As of July 31, 2020 (Unaudited)</vt:lpstr>
      <vt:lpstr>REMIC Insured Portfolio By Year Originated-As of July 31, 2020 (Unaudited)</vt:lpstr>
      <vt:lpstr>REMIC Insured Portfolio By Maturity of Loan-As of July 31, 2020 (Unaudited)</vt:lpstr>
      <vt:lpstr>REMIC Insured Portfolio By Percentage of Insurance-As of July 31, 2020 (Unaudited)</vt:lpstr>
      <vt:lpstr>Ten Largest Loan Exposures As of July 31, 2020 (Unaudited)</vt:lpstr>
      <vt:lpstr>Lender Exposure As of July 31, 2020 (Unaudited)</vt:lpstr>
      <vt:lpstr>CPC Loans By Percentage of Insurance-As of July 31, 2020 (Unaudited)</vt:lpstr>
      <vt:lpstr>CPC Loans By Maturity of Loan-As of July 31, 2020 (Unaudited)</vt:lpstr>
      <vt:lpstr>CPC Loans As of July 31, 2020 (Unaudited)</vt:lpstr>
      <vt:lpstr>Claims Payment History</vt:lpstr>
      <vt:lpstr>History of Claims Paid</vt:lpstr>
      <vt:lpstr>Loan Forbearance  </vt:lpstr>
      <vt:lpstr>Portfolio Surveillance</vt:lpstr>
      <vt:lpstr>Strategy</vt:lpstr>
    </vt:vector>
  </TitlesOfParts>
  <Company>NYCHDC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mhom</dc:creator>
  <cp:lastModifiedBy>Cathleen Baumann</cp:lastModifiedBy>
  <cp:revision>109</cp:revision>
  <cp:lastPrinted>2019-05-30T17:16:04Z</cp:lastPrinted>
  <dcterms:created xsi:type="dcterms:W3CDTF">2007-04-02T20:28:54Z</dcterms:created>
  <dcterms:modified xsi:type="dcterms:W3CDTF">2020-10-19T16:58:01Z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0x010100E55E094CC8346A4A96539DB699BA4BBC</vt:lpwstr>
  </property>
</Properties>
</file>